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92" r:id="rId2"/>
    <p:sldId id="257" r:id="rId3"/>
    <p:sldId id="256" r:id="rId4"/>
    <p:sldId id="258" r:id="rId5"/>
    <p:sldId id="262" r:id="rId6"/>
    <p:sldId id="266" r:id="rId7"/>
    <p:sldId id="267" r:id="rId8"/>
    <p:sldId id="268" r:id="rId9"/>
    <p:sldId id="269" r:id="rId10"/>
    <p:sldId id="270" r:id="rId11"/>
    <p:sldId id="271" r:id="rId12"/>
    <p:sldId id="272" r:id="rId13"/>
    <p:sldId id="274" r:id="rId14"/>
    <p:sldId id="275" r:id="rId15"/>
    <p:sldId id="273" r:id="rId16"/>
    <p:sldId id="276" r:id="rId17"/>
    <p:sldId id="280" r:id="rId18"/>
    <p:sldId id="287" r:id="rId19"/>
    <p:sldId id="288" r:id="rId20"/>
    <p:sldId id="289" r:id="rId21"/>
    <p:sldId id="290" r:id="rId22"/>
    <p:sldId id="291" r:id="rId23"/>
    <p:sldId id="277" r:id="rId24"/>
    <p:sldId id="281" r:id="rId25"/>
    <p:sldId id="279" r:id="rId26"/>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80"/>
    <p:restoredTop sz="96296"/>
  </p:normalViewPr>
  <p:slideViewPr>
    <p:cSldViewPr snapToGrid="0" snapToObjects="1">
      <p:cViewPr>
        <p:scale>
          <a:sx n="123" d="100"/>
          <a:sy n="123" d="100"/>
        </p:scale>
        <p:origin x="1344" y="-1544"/>
      </p:cViewPr>
      <p:guideLst>
        <p:guide orient="horz" pos="2880"/>
        <p:guide pos="2160"/>
      </p:guideLst>
    </p:cSldViewPr>
  </p:slideViewPr>
  <p:outlineViewPr>
    <p:cViewPr>
      <p:scale>
        <a:sx n="33" d="100"/>
        <a:sy n="33" d="100"/>
      </p:scale>
      <p:origin x="0" y="-50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470897-D161-6448-BF5C-8BAC3855A28D}" type="datetimeFigureOut">
              <a:rPr lang="en-US" smtClean="0"/>
              <a:t>4/27/20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57297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70897-D161-6448-BF5C-8BAC3855A28D}" type="datetimeFigureOut">
              <a:rPr lang="en-US" smtClean="0"/>
              <a:t>4/27/20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2141526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70897-D161-6448-BF5C-8BAC3855A28D}" type="datetimeFigureOut">
              <a:rPr lang="en-US" smtClean="0"/>
              <a:t>4/27/20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3519460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70897-D161-6448-BF5C-8BAC3855A28D}" type="datetimeFigureOut">
              <a:rPr lang="en-US" smtClean="0"/>
              <a:t>4/27/20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3864226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70897-D161-6448-BF5C-8BAC3855A28D}" type="datetimeFigureOut">
              <a:rPr lang="en-US" smtClean="0"/>
              <a:t>4/27/20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258036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470897-D161-6448-BF5C-8BAC3855A28D}"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3597443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470897-D161-6448-BF5C-8BAC3855A28D}" type="datetimeFigureOut">
              <a:rPr lang="en-US" smtClean="0"/>
              <a:t>4/27/20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3144188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470897-D161-6448-BF5C-8BAC3855A28D}" type="datetimeFigureOut">
              <a:rPr lang="en-US" smtClean="0"/>
              <a:t>4/27/20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354795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470897-D161-6448-BF5C-8BAC3855A28D}" type="datetimeFigureOut">
              <a:rPr lang="en-US" smtClean="0"/>
              <a:t>4/27/20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311955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D470897-D161-6448-BF5C-8BAC3855A28D}"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3109575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D470897-D161-6448-BF5C-8BAC3855A28D}"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27B7A4-45EA-624C-86B0-DEFD35CD5C56}" type="slidenum">
              <a:rPr lang="en-US" smtClean="0"/>
              <a:t>‹#›</a:t>
            </a:fld>
            <a:endParaRPr lang="en-US" dirty="0"/>
          </a:p>
        </p:txBody>
      </p:sp>
    </p:spTree>
    <p:extLst>
      <p:ext uri="{BB962C8B-B14F-4D97-AF65-F5344CB8AC3E}">
        <p14:creationId xmlns:p14="http://schemas.microsoft.com/office/powerpoint/2010/main" val="230276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7D470897-D161-6448-BF5C-8BAC3855A28D}" type="datetimeFigureOut">
              <a:rPr lang="en-US" smtClean="0"/>
              <a:t>4/27/20</a:t>
            </a:fld>
            <a:endParaRPr lang="en-US" dirty="0"/>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2127B7A4-45EA-624C-86B0-DEFD35CD5C56}" type="slidenum">
              <a:rPr lang="en-US" smtClean="0"/>
              <a:t>‹#›</a:t>
            </a:fld>
            <a:endParaRPr lang="en-US" dirty="0"/>
          </a:p>
        </p:txBody>
      </p:sp>
    </p:spTree>
    <p:extLst>
      <p:ext uri="{BB962C8B-B14F-4D97-AF65-F5344CB8AC3E}">
        <p14:creationId xmlns:p14="http://schemas.microsoft.com/office/powerpoint/2010/main" val="9215347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C2B465B-8CC4-B043-9843-0E2D0508EAB0}"/>
              </a:ext>
            </a:extLst>
          </p:cNvPr>
          <p:cNvSpPr txBox="1"/>
          <p:nvPr/>
        </p:nvSpPr>
        <p:spPr>
          <a:xfrm>
            <a:off x="797502" y="3971835"/>
            <a:ext cx="5262995"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Vishnu Banna</a:t>
            </a:r>
          </a:p>
          <a:p>
            <a:pPr algn="ctr"/>
            <a:r>
              <a:rPr lang="en-US" dirty="0" err="1">
                <a:latin typeface="Times New Roman" panose="02020603050405020304" pitchFamily="18" charset="0"/>
                <a:cs typeface="Times New Roman" panose="02020603050405020304" pitchFamily="18" charset="0"/>
              </a:rPr>
              <a:t>vbanna@purdue.edu</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ECE 301 Computational Assignment</a:t>
            </a:r>
          </a:p>
          <a:p>
            <a:pPr algn="ctr"/>
            <a:r>
              <a:rPr lang="en-US" dirty="0">
                <a:latin typeface="Times New Roman" panose="02020603050405020304" pitchFamily="18" charset="0"/>
                <a:cs typeface="Times New Roman" panose="02020603050405020304" pitchFamily="18" charset="0"/>
              </a:rPr>
              <a:t>Prof. Zubin Jacob</a:t>
            </a:r>
          </a:p>
        </p:txBody>
      </p:sp>
    </p:spTree>
    <p:extLst>
      <p:ext uri="{BB962C8B-B14F-4D97-AF65-F5344CB8AC3E}">
        <p14:creationId xmlns:p14="http://schemas.microsoft.com/office/powerpoint/2010/main" val="388350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DD4D-8578-8E4D-827B-E0D6D3858BA5}"/>
              </a:ext>
            </a:extLst>
          </p:cNvPr>
          <p:cNvSpPr>
            <a:spLocks noGrp="1"/>
          </p:cNvSpPr>
          <p:nvPr>
            <p:ph type="title"/>
          </p:nvPr>
        </p:nvSpPr>
        <p:spPr>
          <a:xfrm>
            <a:off x="468153" y="4494094"/>
            <a:ext cx="5921693" cy="419576"/>
          </a:xfrm>
        </p:spPr>
        <p:txBody>
          <a:bodyPr>
            <a:normAutofit/>
          </a:bodyPr>
          <a:lstStyle/>
          <a:p>
            <a:r>
              <a:rPr lang="en-US" sz="1800" dirty="0">
                <a:latin typeface="Times New Roman" panose="02020603050405020304" pitchFamily="18" charset="0"/>
                <a:cs typeface="Times New Roman" panose="02020603050405020304" pitchFamily="18" charset="0"/>
              </a:rPr>
              <a:t>Fourier Transforms of filter</a:t>
            </a:r>
          </a:p>
        </p:txBody>
      </p:sp>
      <p:sp>
        <p:nvSpPr>
          <p:cNvPr id="10" name="Title 1">
            <a:extLst>
              <a:ext uri="{FF2B5EF4-FFF2-40B4-BE49-F238E27FC236}">
                <a16:creationId xmlns:a16="http://schemas.microsoft.com/office/drawing/2014/main" id="{A564D2F8-7EED-C84C-87F3-A1A82337B0CF}"/>
              </a:ext>
            </a:extLst>
          </p:cNvPr>
          <p:cNvSpPr txBox="1">
            <a:spLocks/>
          </p:cNvSpPr>
          <p:nvPr/>
        </p:nvSpPr>
        <p:spPr>
          <a:xfrm>
            <a:off x="468153" y="431020"/>
            <a:ext cx="5921693" cy="41957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Fourier expansion of input signal</a:t>
            </a:r>
          </a:p>
        </p:txBody>
      </p:sp>
      <p:pic>
        <p:nvPicPr>
          <p:cNvPr id="14" name="Content Placeholder 13" descr="A screenshot of a cell phone&#10;&#10;Description automatically generated">
            <a:extLst>
              <a:ext uri="{FF2B5EF4-FFF2-40B4-BE49-F238E27FC236}">
                <a16:creationId xmlns:a16="http://schemas.microsoft.com/office/drawing/2014/main" id="{B429B13F-3CDD-294B-8B1E-799E25736F6D}"/>
              </a:ext>
            </a:extLst>
          </p:cNvPr>
          <p:cNvPicPr>
            <a:picLocks noGrp="1" noChangeAspect="1"/>
          </p:cNvPicPr>
          <p:nvPr>
            <p:ph idx="1"/>
          </p:nvPr>
        </p:nvPicPr>
        <p:blipFill>
          <a:blip r:embed="rId2"/>
          <a:stretch>
            <a:fillRect/>
          </a:stretch>
        </p:blipFill>
        <p:spPr>
          <a:xfrm>
            <a:off x="474821" y="779339"/>
            <a:ext cx="5915025" cy="3551298"/>
          </a:xfrm>
        </p:spPr>
      </p:pic>
      <p:pic>
        <p:nvPicPr>
          <p:cNvPr id="20" name="Picture 19" descr="A screenshot of a cell phone&#10;&#10;Description automatically generated">
            <a:extLst>
              <a:ext uri="{FF2B5EF4-FFF2-40B4-BE49-F238E27FC236}">
                <a16:creationId xmlns:a16="http://schemas.microsoft.com/office/drawing/2014/main" id="{6CA05B5D-7AFA-3444-91C9-A1A7DF63C318}"/>
              </a:ext>
            </a:extLst>
          </p:cNvPr>
          <p:cNvPicPr>
            <a:picLocks noChangeAspect="1"/>
          </p:cNvPicPr>
          <p:nvPr/>
        </p:nvPicPr>
        <p:blipFill>
          <a:blip r:embed="rId3"/>
          <a:stretch>
            <a:fillRect/>
          </a:stretch>
        </p:blipFill>
        <p:spPr>
          <a:xfrm>
            <a:off x="474821" y="5026552"/>
            <a:ext cx="5880576" cy="3530616"/>
          </a:xfrm>
          <a:prstGeom prst="rect">
            <a:avLst/>
          </a:prstGeom>
        </p:spPr>
      </p:pic>
    </p:spTree>
    <p:extLst>
      <p:ext uri="{BB962C8B-B14F-4D97-AF65-F5344CB8AC3E}">
        <p14:creationId xmlns:p14="http://schemas.microsoft.com/office/powerpoint/2010/main" val="9664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64D2F8-7EED-C84C-87F3-A1A82337B0CF}"/>
              </a:ext>
            </a:extLst>
          </p:cNvPr>
          <p:cNvSpPr txBox="1">
            <a:spLocks/>
          </p:cNvSpPr>
          <p:nvPr/>
        </p:nvSpPr>
        <p:spPr>
          <a:xfrm>
            <a:off x="468153" y="431020"/>
            <a:ext cx="5921693" cy="41957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Convolution of input</a:t>
            </a:r>
          </a:p>
        </p:txBody>
      </p:sp>
      <p:pic>
        <p:nvPicPr>
          <p:cNvPr id="6" name="Picture 5" descr="A close up of text on a white background&#10;&#10;Description automatically generated">
            <a:extLst>
              <a:ext uri="{FF2B5EF4-FFF2-40B4-BE49-F238E27FC236}">
                <a16:creationId xmlns:a16="http://schemas.microsoft.com/office/drawing/2014/main" id="{5363C288-75A5-C345-B924-C6896B5D5EB6}"/>
              </a:ext>
            </a:extLst>
          </p:cNvPr>
          <p:cNvPicPr>
            <a:picLocks noChangeAspect="1"/>
          </p:cNvPicPr>
          <p:nvPr/>
        </p:nvPicPr>
        <p:blipFill>
          <a:blip r:embed="rId2"/>
          <a:stretch>
            <a:fillRect/>
          </a:stretch>
        </p:blipFill>
        <p:spPr>
          <a:xfrm>
            <a:off x="267659" y="775951"/>
            <a:ext cx="6322679" cy="3796049"/>
          </a:xfrm>
          <a:prstGeom prst="rect">
            <a:avLst/>
          </a:prstGeom>
        </p:spPr>
      </p:pic>
      <p:sp>
        <p:nvSpPr>
          <p:cNvPr id="17" name="TextBox 16">
            <a:extLst>
              <a:ext uri="{FF2B5EF4-FFF2-40B4-BE49-F238E27FC236}">
                <a16:creationId xmlns:a16="http://schemas.microsoft.com/office/drawing/2014/main" id="{C814AFA5-83C3-6049-97D0-60FC464E976C}"/>
              </a:ext>
            </a:extLst>
          </p:cNvPr>
          <p:cNvSpPr txBox="1"/>
          <p:nvPr/>
        </p:nvSpPr>
        <p:spPr>
          <a:xfrm>
            <a:off x="937258" y="6324600"/>
            <a:ext cx="498348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Analysis on next page</a:t>
            </a:r>
          </a:p>
        </p:txBody>
      </p:sp>
    </p:spTree>
    <p:extLst>
      <p:ext uri="{BB962C8B-B14F-4D97-AF65-F5344CB8AC3E}">
        <p14:creationId xmlns:p14="http://schemas.microsoft.com/office/powerpoint/2010/main" val="156259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C65E30F-C9D1-274C-9C2B-AB4A4BF250A4}"/>
              </a:ext>
            </a:extLst>
          </p:cNvPr>
          <p:cNvSpPr txBox="1">
            <a:spLocks/>
          </p:cNvSpPr>
          <p:nvPr/>
        </p:nvSpPr>
        <p:spPr>
          <a:xfrm>
            <a:off x="468153" y="443629"/>
            <a:ext cx="5921693" cy="41957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Filtered output - input</a:t>
            </a:r>
          </a:p>
        </p:txBody>
      </p:sp>
      <p:pic>
        <p:nvPicPr>
          <p:cNvPr id="11" name="Picture 10">
            <a:extLst>
              <a:ext uri="{FF2B5EF4-FFF2-40B4-BE49-F238E27FC236}">
                <a16:creationId xmlns:a16="http://schemas.microsoft.com/office/drawing/2014/main" id="{D7A0A5FF-4653-2E49-8C8A-6F14D7990B83}"/>
              </a:ext>
            </a:extLst>
          </p:cNvPr>
          <p:cNvPicPr>
            <a:picLocks noChangeAspect="1"/>
          </p:cNvPicPr>
          <p:nvPr/>
        </p:nvPicPr>
        <p:blipFill>
          <a:blip r:embed="rId2"/>
          <a:stretch>
            <a:fillRect/>
          </a:stretch>
        </p:blipFill>
        <p:spPr>
          <a:xfrm>
            <a:off x="257949" y="775951"/>
            <a:ext cx="6342100" cy="3933209"/>
          </a:xfrm>
          <a:prstGeom prst="rect">
            <a:avLst/>
          </a:prstGeom>
        </p:spPr>
      </p:pic>
      <p:sp>
        <p:nvSpPr>
          <p:cNvPr id="12" name="TextBox 11">
            <a:extLst>
              <a:ext uri="{FF2B5EF4-FFF2-40B4-BE49-F238E27FC236}">
                <a16:creationId xmlns:a16="http://schemas.microsoft.com/office/drawing/2014/main" id="{302AFEE6-F78F-984B-AFA7-6F5E7CC45CAD}"/>
              </a:ext>
            </a:extLst>
          </p:cNvPr>
          <p:cNvSpPr txBox="1"/>
          <p:nvPr/>
        </p:nvSpPr>
        <p:spPr>
          <a:xfrm>
            <a:off x="468154" y="4944533"/>
            <a:ext cx="5921692" cy="2862322"/>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Analysis:</a:t>
            </a:r>
          </a:p>
          <a:p>
            <a:r>
              <a:rPr lang="en-US" sz="1200" dirty="0">
                <a:latin typeface="Times New Roman" panose="02020603050405020304" pitchFamily="18" charset="0"/>
                <a:cs typeface="Times New Roman" panose="02020603050405020304" pitchFamily="18" charset="0"/>
              </a:rPr>
              <a:t>     Based on the the Fourier transform of the filter, the low pass filter has a bell curve shape, and the phase of the filter seems to increase as the frequency increases. Given that convolution in the frequency domain is just the multiplication of 2 signals, the filter forms a mask in which certain frequencies near the bell curve are kept while other frequencies further from the 0 or the center are removed. The graph above is a graph over laying the input and the filtered output. Each square pulse is filtered and smoothed such that higher absolute value frequencies are removed. This is evident from the fact that the the left tip and the right base of the square pulse are filtered the same way but with the opposite direction. This is due to filters greater than the cutoff being filtered on one side, and frequencies less than the negative cutoff being filtered on the other side. The bottom 2 subplots are the difference between the frequency domains of the input and the convolved output. Since the difference is not 0 for the amplitude spectrum, the filter seems to have decreased the frequency amplitude of the of the input signal. The phase has also been modulated to gradually change as the frequency increases. </a:t>
            </a:r>
          </a:p>
        </p:txBody>
      </p:sp>
    </p:spTree>
    <p:extLst>
      <p:ext uri="{BB962C8B-B14F-4D97-AF65-F5344CB8AC3E}">
        <p14:creationId xmlns:p14="http://schemas.microsoft.com/office/powerpoint/2010/main" val="249038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66F2-3340-6549-A389-83197912CAE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4</a:t>
            </a:r>
          </a:p>
        </p:txBody>
      </p:sp>
      <p:sp>
        <p:nvSpPr>
          <p:cNvPr id="3" name="Content Placeholder 2">
            <a:extLst>
              <a:ext uri="{FF2B5EF4-FFF2-40B4-BE49-F238E27FC236}">
                <a16:creationId xmlns:a16="http://schemas.microsoft.com/office/drawing/2014/main" id="{443FF51D-AE8B-AC49-8665-46248F3DD8E5}"/>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This problem askes us to analyze a gaussian pulse as it relates to the time and frequency domain. </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577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DD4D-8578-8E4D-827B-E0D6D3858BA5}"/>
              </a:ext>
            </a:extLst>
          </p:cNvPr>
          <p:cNvSpPr>
            <a:spLocks noGrp="1"/>
          </p:cNvSpPr>
          <p:nvPr>
            <p:ph type="title"/>
          </p:nvPr>
        </p:nvSpPr>
        <p:spPr>
          <a:xfrm>
            <a:off x="468153" y="4494094"/>
            <a:ext cx="5921693" cy="419576"/>
          </a:xfrm>
        </p:spPr>
        <p:txBody>
          <a:bodyPr>
            <a:normAutofit/>
          </a:bodyPr>
          <a:lstStyle/>
          <a:p>
            <a:r>
              <a:rPr lang="en-US" sz="1800" dirty="0">
                <a:latin typeface="Times New Roman" panose="02020603050405020304" pitchFamily="18" charset="0"/>
                <a:cs typeface="Times New Roman" panose="02020603050405020304" pitchFamily="18" charset="0"/>
              </a:rPr>
              <a:t>Gaussian a = 100</a:t>
            </a:r>
          </a:p>
        </p:txBody>
      </p:sp>
      <p:sp>
        <p:nvSpPr>
          <p:cNvPr id="10" name="Title 1">
            <a:extLst>
              <a:ext uri="{FF2B5EF4-FFF2-40B4-BE49-F238E27FC236}">
                <a16:creationId xmlns:a16="http://schemas.microsoft.com/office/drawing/2014/main" id="{A564D2F8-7EED-C84C-87F3-A1A82337B0CF}"/>
              </a:ext>
            </a:extLst>
          </p:cNvPr>
          <p:cNvSpPr txBox="1">
            <a:spLocks/>
          </p:cNvSpPr>
          <p:nvPr/>
        </p:nvSpPr>
        <p:spPr>
          <a:xfrm>
            <a:off x="468153" y="431020"/>
            <a:ext cx="5921693" cy="41957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Gaussian a = 1</a:t>
            </a:r>
          </a:p>
        </p:txBody>
      </p:sp>
      <p:pic>
        <p:nvPicPr>
          <p:cNvPr id="6" name="Picture 5" descr="A screenshot of a cell phone&#10;&#10;Description automatically generated">
            <a:extLst>
              <a:ext uri="{FF2B5EF4-FFF2-40B4-BE49-F238E27FC236}">
                <a16:creationId xmlns:a16="http://schemas.microsoft.com/office/drawing/2014/main" id="{79A8535E-E322-3C49-95B9-F11F464E5572}"/>
              </a:ext>
            </a:extLst>
          </p:cNvPr>
          <p:cNvPicPr>
            <a:picLocks noChangeAspect="1"/>
          </p:cNvPicPr>
          <p:nvPr/>
        </p:nvPicPr>
        <p:blipFill>
          <a:blip r:embed="rId2"/>
          <a:stretch>
            <a:fillRect/>
          </a:stretch>
        </p:blipFill>
        <p:spPr>
          <a:xfrm>
            <a:off x="468152" y="825910"/>
            <a:ext cx="5921693" cy="355530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BB74310-D31C-5A45-AE1B-CFD877BB2C88}"/>
              </a:ext>
            </a:extLst>
          </p:cNvPr>
          <p:cNvPicPr>
            <a:picLocks noChangeAspect="1"/>
          </p:cNvPicPr>
          <p:nvPr/>
        </p:nvPicPr>
        <p:blipFill>
          <a:blip r:embed="rId3"/>
          <a:stretch>
            <a:fillRect/>
          </a:stretch>
        </p:blipFill>
        <p:spPr>
          <a:xfrm>
            <a:off x="468152" y="4913670"/>
            <a:ext cx="5921694" cy="3555303"/>
          </a:xfrm>
          <a:prstGeom prst="rect">
            <a:avLst/>
          </a:prstGeom>
        </p:spPr>
      </p:pic>
    </p:spTree>
    <p:extLst>
      <p:ext uri="{BB962C8B-B14F-4D97-AF65-F5344CB8AC3E}">
        <p14:creationId xmlns:p14="http://schemas.microsoft.com/office/powerpoint/2010/main" val="2869391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C65E30F-C9D1-274C-9C2B-AB4A4BF250A4}"/>
              </a:ext>
            </a:extLst>
          </p:cNvPr>
          <p:cNvSpPr txBox="1">
            <a:spLocks/>
          </p:cNvSpPr>
          <p:nvPr/>
        </p:nvSpPr>
        <p:spPr>
          <a:xfrm>
            <a:off x="468153" y="443629"/>
            <a:ext cx="5921693" cy="41957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Gaussian, a = 1000</a:t>
            </a:r>
          </a:p>
        </p:txBody>
      </p:sp>
      <p:sp>
        <p:nvSpPr>
          <p:cNvPr id="12" name="TextBox 11">
            <a:extLst>
              <a:ext uri="{FF2B5EF4-FFF2-40B4-BE49-F238E27FC236}">
                <a16:creationId xmlns:a16="http://schemas.microsoft.com/office/drawing/2014/main" id="{302AFEE6-F78F-984B-AFA7-6F5E7CC45CAD}"/>
              </a:ext>
            </a:extLst>
          </p:cNvPr>
          <p:cNvSpPr txBox="1"/>
          <p:nvPr/>
        </p:nvSpPr>
        <p:spPr>
          <a:xfrm>
            <a:off x="468153" y="5050041"/>
            <a:ext cx="5921692" cy="156966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Analysis:</a:t>
            </a:r>
          </a:p>
          <a:p>
            <a:r>
              <a:rPr lang="en-US" sz="1200" dirty="0">
                <a:latin typeface="Times New Roman" panose="02020603050405020304" pitchFamily="18" charset="0"/>
                <a:cs typeface="Times New Roman" panose="02020603050405020304" pitchFamily="18" charset="0"/>
              </a:rPr>
              <a:t>	The First and most clear observation is that the Fourier transform of the a gaussian pulse is also a gaussian pulse, but the signal width is smaller. In general, the value of a increases, the pulse width decreases, the time domain and the frequency domain. However, the frequency domain is compressed much more quickly. Another interesting factor is how the phase is related to the value of a, and the gaussian signal in general. The phase of the signal doesn’t seem to follow a pattern, it seems to be random. However, the phase on the negative and positive sides of the omega axis seem to be related to each other. </a:t>
            </a:r>
          </a:p>
        </p:txBody>
      </p:sp>
      <p:pic>
        <p:nvPicPr>
          <p:cNvPr id="3" name="Picture 2" descr="A screenshot of a social media post&#10;&#10;Description automatically generated">
            <a:extLst>
              <a:ext uri="{FF2B5EF4-FFF2-40B4-BE49-F238E27FC236}">
                <a16:creationId xmlns:a16="http://schemas.microsoft.com/office/drawing/2014/main" id="{48D0C9F0-C5EC-0541-99FD-19DE8C114567}"/>
              </a:ext>
            </a:extLst>
          </p:cNvPr>
          <p:cNvPicPr>
            <a:picLocks noChangeAspect="1"/>
          </p:cNvPicPr>
          <p:nvPr/>
        </p:nvPicPr>
        <p:blipFill>
          <a:blip r:embed="rId2"/>
          <a:stretch>
            <a:fillRect/>
          </a:stretch>
        </p:blipFill>
        <p:spPr>
          <a:xfrm>
            <a:off x="448854" y="863205"/>
            <a:ext cx="5960289" cy="3842455"/>
          </a:xfrm>
          <a:prstGeom prst="rect">
            <a:avLst/>
          </a:prstGeom>
        </p:spPr>
      </p:pic>
    </p:spTree>
    <p:extLst>
      <p:ext uri="{BB962C8B-B14F-4D97-AF65-F5344CB8AC3E}">
        <p14:creationId xmlns:p14="http://schemas.microsoft.com/office/powerpoint/2010/main" val="1107307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66F2-3340-6549-A389-83197912CAE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5</a:t>
            </a:r>
          </a:p>
        </p:txBody>
      </p:sp>
      <p:sp>
        <p:nvSpPr>
          <p:cNvPr id="3" name="Content Placeholder 2">
            <a:extLst>
              <a:ext uri="{FF2B5EF4-FFF2-40B4-BE49-F238E27FC236}">
                <a16:creationId xmlns:a16="http://schemas.microsoft.com/office/drawing/2014/main" id="{443FF51D-AE8B-AC49-8665-46248F3DD8E5}"/>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This problem askes us to analyze the the wagon wheel effect in order to see how the sampling rate affects how a signal is recorded or perceived. </a:t>
            </a:r>
          </a:p>
          <a:p>
            <a:r>
              <a:rPr lang="en-US" sz="1600" dirty="0">
                <a:latin typeface="Times New Roman" panose="02020603050405020304" pitchFamily="18" charset="0"/>
                <a:cs typeface="Times New Roman" panose="02020603050405020304" pitchFamily="18" charset="0"/>
              </a:rPr>
              <a:t>The following pages will show various screen shots of the animation, and some analysis regarding the output of the oscillation animation under various conditions.</a:t>
            </a:r>
          </a:p>
        </p:txBody>
      </p:sp>
    </p:spTree>
    <p:extLst>
      <p:ext uri="{BB962C8B-B14F-4D97-AF65-F5344CB8AC3E}">
        <p14:creationId xmlns:p14="http://schemas.microsoft.com/office/powerpoint/2010/main" val="863185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7F79-2A32-A946-95C3-5415DE93A3AA}"/>
              </a:ext>
            </a:extLst>
          </p:cNvPr>
          <p:cNvSpPr>
            <a:spLocks noGrp="1"/>
          </p:cNvSpPr>
          <p:nvPr>
            <p:ph type="title"/>
          </p:nvPr>
        </p:nvSpPr>
        <p:spPr>
          <a:xfrm>
            <a:off x="479841" y="385237"/>
            <a:ext cx="5898315" cy="365570"/>
          </a:xfrm>
        </p:spPr>
        <p:txBody>
          <a:bodyPr>
            <a:noAutofit/>
          </a:bodyPr>
          <a:lstStyle/>
          <a:p>
            <a:r>
              <a:rPr lang="en-US" sz="1800" dirty="0">
                <a:latin typeface="Times New Roman" panose="02020603050405020304" pitchFamily="18" charset="0"/>
                <a:cs typeface="Times New Roman" panose="02020603050405020304" pitchFamily="18" charset="0"/>
              </a:rPr>
              <a:t>Case 1: Nyquist Frequency &gt;&gt; Signal Frequency</a:t>
            </a:r>
          </a:p>
        </p:txBody>
      </p:sp>
      <p:pic>
        <p:nvPicPr>
          <p:cNvPr id="8" name="Picture 7" descr="A screenshot of a cell phone&#10;&#10;Description automatically generated">
            <a:extLst>
              <a:ext uri="{FF2B5EF4-FFF2-40B4-BE49-F238E27FC236}">
                <a16:creationId xmlns:a16="http://schemas.microsoft.com/office/drawing/2014/main" id="{066CB353-FCFD-6147-833A-056CDEC4132C}"/>
              </a:ext>
            </a:extLst>
          </p:cNvPr>
          <p:cNvPicPr>
            <a:picLocks noChangeAspect="1"/>
          </p:cNvPicPr>
          <p:nvPr/>
        </p:nvPicPr>
        <p:blipFill>
          <a:blip r:embed="rId2"/>
          <a:stretch>
            <a:fillRect/>
          </a:stretch>
        </p:blipFill>
        <p:spPr>
          <a:xfrm>
            <a:off x="183731" y="750807"/>
            <a:ext cx="3210560" cy="240792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ED3F53C-0494-FE4A-9D6A-D86AA8B22CA0}"/>
              </a:ext>
            </a:extLst>
          </p:cNvPr>
          <p:cNvPicPr>
            <a:picLocks noChangeAspect="1"/>
          </p:cNvPicPr>
          <p:nvPr/>
        </p:nvPicPr>
        <p:blipFill>
          <a:blip r:embed="rId3"/>
          <a:stretch>
            <a:fillRect/>
          </a:stretch>
        </p:blipFill>
        <p:spPr>
          <a:xfrm>
            <a:off x="3463711" y="750807"/>
            <a:ext cx="3210560" cy="240792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4F2B3EAE-8591-674E-BA91-4D0BBCE3A971}"/>
              </a:ext>
            </a:extLst>
          </p:cNvPr>
          <p:cNvPicPr>
            <a:picLocks noChangeAspect="1"/>
          </p:cNvPicPr>
          <p:nvPr/>
        </p:nvPicPr>
        <p:blipFill>
          <a:blip r:embed="rId4"/>
          <a:stretch>
            <a:fillRect/>
          </a:stretch>
        </p:blipFill>
        <p:spPr>
          <a:xfrm>
            <a:off x="183734" y="3158727"/>
            <a:ext cx="3245267" cy="243395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7E0D96F3-5470-0E41-B58D-3B195EA89335}"/>
              </a:ext>
            </a:extLst>
          </p:cNvPr>
          <p:cNvPicPr>
            <a:picLocks noChangeAspect="1"/>
          </p:cNvPicPr>
          <p:nvPr/>
        </p:nvPicPr>
        <p:blipFill>
          <a:blip r:embed="rId5"/>
          <a:stretch>
            <a:fillRect/>
          </a:stretch>
        </p:blipFill>
        <p:spPr>
          <a:xfrm>
            <a:off x="3428998" y="3184757"/>
            <a:ext cx="3210560" cy="2407920"/>
          </a:xfrm>
          <a:prstGeom prst="rect">
            <a:avLst/>
          </a:prstGeom>
        </p:spPr>
      </p:pic>
      <p:sp>
        <p:nvSpPr>
          <p:cNvPr id="15" name="TextBox 14">
            <a:extLst>
              <a:ext uri="{FF2B5EF4-FFF2-40B4-BE49-F238E27FC236}">
                <a16:creationId xmlns:a16="http://schemas.microsoft.com/office/drawing/2014/main" id="{F5254B5F-2961-F440-A2C0-216E214BBC98}"/>
              </a:ext>
            </a:extLst>
          </p:cNvPr>
          <p:cNvSpPr txBox="1"/>
          <p:nvPr/>
        </p:nvSpPr>
        <p:spPr>
          <a:xfrm>
            <a:off x="321469" y="5800725"/>
            <a:ext cx="6200775"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Analysis: </a:t>
            </a:r>
          </a:p>
          <a:p>
            <a:r>
              <a:rPr lang="en-US" sz="1200" dirty="0">
                <a:latin typeface="Times New Roman" panose="02020603050405020304" pitchFamily="18" charset="0"/>
                <a:cs typeface="Times New Roman" panose="02020603050405020304" pitchFamily="18" charset="0"/>
              </a:rPr>
              <a:t>	It is clear that at a high sampling rate, we are able to more clearly model the rotation of the dot or the input signal. Though the animation is not viewable due to the pdf formatting, it is clear from the mapping of the rotation of the dot to the cosine wave in plot number 2, that the time distance between each sample is very smaller. Even with out the cosine wave in the background, the wave path followed by the signal is clearly shown to be either a sine or cosine wave. The output signal is generally clear at a very high sample rate</a:t>
            </a:r>
          </a:p>
        </p:txBody>
      </p:sp>
    </p:spTree>
    <p:extLst>
      <p:ext uri="{BB962C8B-B14F-4D97-AF65-F5344CB8AC3E}">
        <p14:creationId xmlns:p14="http://schemas.microsoft.com/office/powerpoint/2010/main" val="2145097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7F79-2A32-A946-95C3-5415DE93A3AA}"/>
              </a:ext>
            </a:extLst>
          </p:cNvPr>
          <p:cNvSpPr>
            <a:spLocks noGrp="1"/>
          </p:cNvSpPr>
          <p:nvPr>
            <p:ph type="title"/>
          </p:nvPr>
        </p:nvSpPr>
        <p:spPr>
          <a:xfrm>
            <a:off x="479841" y="385237"/>
            <a:ext cx="5898315" cy="365570"/>
          </a:xfrm>
        </p:spPr>
        <p:txBody>
          <a:bodyPr>
            <a:noAutofit/>
          </a:bodyPr>
          <a:lstStyle/>
          <a:p>
            <a:r>
              <a:rPr lang="en-US" sz="1800" dirty="0">
                <a:latin typeface="Times New Roman" panose="02020603050405020304" pitchFamily="18" charset="0"/>
                <a:cs typeface="Times New Roman" panose="02020603050405020304" pitchFamily="18" charset="0"/>
              </a:rPr>
              <a:t>Case 2: Nyquist Frequency &gt; Signal Frequency</a:t>
            </a:r>
          </a:p>
        </p:txBody>
      </p:sp>
      <p:pic>
        <p:nvPicPr>
          <p:cNvPr id="8" name="Picture 7">
            <a:extLst>
              <a:ext uri="{FF2B5EF4-FFF2-40B4-BE49-F238E27FC236}">
                <a16:creationId xmlns:a16="http://schemas.microsoft.com/office/drawing/2014/main" id="{066CB353-FCFD-6147-833A-056CDEC4132C}"/>
              </a:ext>
            </a:extLst>
          </p:cNvPr>
          <p:cNvPicPr>
            <a:picLocks noChangeAspect="1"/>
          </p:cNvPicPr>
          <p:nvPr/>
        </p:nvPicPr>
        <p:blipFill>
          <a:blip r:embed="rId2"/>
          <a:srcRect/>
          <a:stretch/>
        </p:blipFill>
        <p:spPr>
          <a:xfrm>
            <a:off x="183731" y="750807"/>
            <a:ext cx="3210560" cy="2407920"/>
          </a:xfrm>
          <a:prstGeom prst="rect">
            <a:avLst/>
          </a:prstGeom>
        </p:spPr>
      </p:pic>
      <p:pic>
        <p:nvPicPr>
          <p:cNvPr id="10" name="Picture 9">
            <a:extLst>
              <a:ext uri="{FF2B5EF4-FFF2-40B4-BE49-F238E27FC236}">
                <a16:creationId xmlns:a16="http://schemas.microsoft.com/office/drawing/2014/main" id="{2ED3F53C-0494-FE4A-9D6A-D86AA8B22CA0}"/>
              </a:ext>
            </a:extLst>
          </p:cNvPr>
          <p:cNvPicPr>
            <a:picLocks noChangeAspect="1"/>
          </p:cNvPicPr>
          <p:nvPr/>
        </p:nvPicPr>
        <p:blipFill>
          <a:blip r:embed="rId3"/>
          <a:srcRect/>
          <a:stretch/>
        </p:blipFill>
        <p:spPr>
          <a:xfrm>
            <a:off x="3463711" y="750807"/>
            <a:ext cx="3210560" cy="2407920"/>
          </a:xfrm>
          <a:prstGeom prst="rect">
            <a:avLst/>
          </a:prstGeom>
        </p:spPr>
      </p:pic>
      <p:pic>
        <p:nvPicPr>
          <p:cNvPr id="12" name="Picture 11">
            <a:extLst>
              <a:ext uri="{FF2B5EF4-FFF2-40B4-BE49-F238E27FC236}">
                <a16:creationId xmlns:a16="http://schemas.microsoft.com/office/drawing/2014/main" id="{4F2B3EAE-8591-674E-BA91-4D0BBCE3A971}"/>
              </a:ext>
            </a:extLst>
          </p:cNvPr>
          <p:cNvPicPr>
            <a:picLocks noChangeAspect="1"/>
          </p:cNvPicPr>
          <p:nvPr/>
        </p:nvPicPr>
        <p:blipFill>
          <a:blip r:embed="rId4"/>
          <a:srcRect/>
          <a:stretch/>
        </p:blipFill>
        <p:spPr>
          <a:xfrm>
            <a:off x="183734" y="3158727"/>
            <a:ext cx="3245266" cy="2433950"/>
          </a:xfrm>
          <a:prstGeom prst="rect">
            <a:avLst/>
          </a:prstGeom>
        </p:spPr>
      </p:pic>
      <p:pic>
        <p:nvPicPr>
          <p:cNvPr id="14" name="Picture 13">
            <a:extLst>
              <a:ext uri="{FF2B5EF4-FFF2-40B4-BE49-F238E27FC236}">
                <a16:creationId xmlns:a16="http://schemas.microsoft.com/office/drawing/2014/main" id="{7E0D96F3-5470-0E41-B58D-3B195EA89335}"/>
              </a:ext>
            </a:extLst>
          </p:cNvPr>
          <p:cNvPicPr>
            <a:picLocks noChangeAspect="1"/>
          </p:cNvPicPr>
          <p:nvPr/>
        </p:nvPicPr>
        <p:blipFill>
          <a:blip r:embed="rId5"/>
          <a:srcRect/>
          <a:stretch/>
        </p:blipFill>
        <p:spPr>
          <a:xfrm>
            <a:off x="3428998" y="3184757"/>
            <a:ext cx="3210560" cy="2407920"/>
          </a:xfrm>
          <a:prstGeom prst="rect">
            <a:avLst/>
          </a:prstGeom>
        </p:spPr>
      </p:pic>
      <p:sp>
        <p:nvSpPr>
          <p:cNvPr id="7" name="TextBox 6">
            <a:extLst>
              <a:ext uri="{FF2B5EF4-FFF2-40B4-BE49-F238E27FC236}">
                <a16:creationId xmlns:a16="http://schemas.microsoft.com/office/drawing/2014/main" id="{025A03C3-4613-0146-A058-4A7C6404DE89}"/>
              </a:ext>
            </a:extLst>
          </p:cNvPr>
          <p:cNvSpPr txBox="1"/>
          <p:nvPr/>
        </p:nvSpPr>
        <p:spPr>
          <a:xfrm>
            <a:off x="321469" y="5800725"/>
            <a:ext cx="6200775" cy="156966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Analysis: </a:t>
            </a:r>
          </a:p>
          <a:p>
            <a:r>
              <a:rPr lang="en-US" sz="1200" dirty="0">
                <a:latin typeface="Times New Roman" panose="02020603050405020304" pitchFamily="18" charset="0"/>
                <a:cs typeface="Times New Roman" panose="02020603050405020304" pitchFamily="18" charset="0"/>
              </a:rPr>
              <a:t>	Compared to the previous case where the sampling frequency is far larger than the signal frequency, this case shows a lower sampling frequency that is closer to the signal frequency. In this case, the dot starts to jump around the circle a lot more, and spacing between the dots in plot 2 are increased. Another thing to notice is that the signal is still rotating counter-clockwise the same as it was in the previous case. Also due to the low sampling rate, based on plot 2, the samples seem to generally map the signal being produced by the rotation. However, in this case, it is unclear without path followed in the background the exact nature of the signal being sampled.</a:t>
            </a:r>
          </a:p>
        </p:txBody>
      </p:sp>
    </p:spTree>
    <p:extLst>
      <p:ext uri="{BB962C8B-B14F-4D97-AF65-F5344CB8AC3E}">
        <p14:creationId xmlns:p14="http://schemas.microsoft.com/office/powerpoint/2010/main" val="465619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7F79-2A32-A946-95C3-5415DE93A3AA}"/>
              </a:ext>
            </a:extLst>
          </p:cNvPr>
          <p:cNvSpPr>
            <a:spLocks noGrp="1"/>
          </p:cNvSpPr>
          <p:nvPr>
            <p:ph type="title"/>
          </p:nvPr>
        </p:nvSpPr>
        <p:spPr>
          <a:xfrm>
            <a:off x="479841" y="385237"/>
            <a:ext cx="5898315" cy="365570"/>
          </a:xfrm>
        </p:spPr>
        <p:txBody>
          <a:bodyPr>
            <a:noAutofit/>
          </a:bodyPr>
          <a:lstStyle/>
          <a:p>
            <a:r>
              <a:rPr lang="en-US" sz="1800" dirty="0">
                <a:latin typeface="Times New Roman" panose="02020603050405020304" pitchFamily="18" charset="0"/>
                <a:cs typeface="Times New Roman" panose="02020603050405020304" pitchFamily="18" charset="0"/>
              </a:rPr>
              <a:t>Case 3: Nyquist Frequency = Signal Frequency</a:t>
            </a:r>
          </a:p>
        </p:txBody>
      </p:sp>
      <p:pic>
        <p:nvPicPr>
          <p:cNvPr id="8" name="Picture 7">
            <a:extLst>
              <a:ext uri="{FF2B5EF4-FFF2-40B4-BE49-F238E27FC236}">
                <a16:creationId xmlns:a16="http://schemas.microsoft.com/office/drawing/2014/main" id="{066CB353-FCFD-6147-833A-056CDEC4132C}"/>
              </a:ext>
            </a:extLst>
          </p:cNvPr>
          <p:cNvPicPr>
            <a:picLocks noChangeAspect="1"/>
          </p:cNvPicPr>
          <p:nvPr/>
        </p:nvPicPr>
        <p:blipFill>
          <a:blip r:embed="rId2"/>
          <a:srcRect/>
          <a:stretch/>
        </p:blipFill>
        <p:spPr>
          <a:xfrm>
            <a:off x="183731" y="750807"/>
            <a:ext cx="3210560" cy="2407920"/>
          </a:xfrm>
          <a:prstGeom prst="rect">
            <a:avLst/>
          </a:prstGeom>
        </p:spPr>
      </p:pic>
      <p:pic>
        <p:nvPicPr>
          <p:cNvPr id="10" name="Picture 9">
            <a:extLst>
              <a:ext uri="{FF2B5EF4-FFF2-40B4-BE49-F238E27FC236}">
                <a16:creationId xmlns:a16="http://schemas.microsoft.com/office/drawing/2014/main" id="{2ED3F53C-0494-FE4A-9D6A-D86AA8B22CA0}"/>
              </a:ext>
            </a:extLst>
          </p:cNvPr>
          <p:cNvPicPr>
            <a:picLocks noChangeAspect="1"/>
          </p:cNvPicPr>
          <p:nvPr/>
        </p:nvPicPr>
        <p:blipFill>
          <a:blip r:embed="rId3"/>
          <a:srcRect/>
          <a:stretch/>
        </p:blipFill>
        <p:spPr>
          <a:xfrm>
            <a:off x="3463711" y="750807"/>
            <a:ext cx="3210560" cy="2407920"/>
          </a:xfrm>
          <a:prstGeom prst="rect">
            <a:avLst/>
          </a:prstGeom>
        </p:spPr>
      </p:pic>
      <p:pic>
        <p:nvPicPr>
          <p:cNvPr id="12" name="Picture 11">
            <a:extLst>
              <a:ext uri="{FF2B5EF4-FFF2-40B4-BE49-F238E27FC236}">
                <a16:creationId xmlns:a16="http://schemas.microsoft.com/office/drawing/2014/main" id="{4F2B3EAE-8591-674E-BA91-4D0BBCE3A971}"/>
              </a:ext>
            </a:extLst>
          </p:cNvPr>
          <p:cNvPicPr>
            <a:picLocks noChangeAspect="1"/>
          </p:cNvPicPr>
          <p:nvPr/>
        </p:nvPicPr>
        <p:blipFill>
          <a:blip r:embed="rId4"/>
          <a:srcRect/>
          <a:stretch/>
        </p:blipFill>
        <p:spPr>
          <a:xfrm>
            <a:off x="183734" y="3158727"/>
            <a:ext cx="3245266" cy="2433949"/>
          </a:xfrm>
          <a:prstGeom prst="rect">
            <a:avLst/>
          </a:prstGeom>
        </p:spPr>
      </p:pic>
      <p:pic>
        <p:nvPicPr>
          <p:cNvPr id="14" name="Picture 13">
            <a:extLst>
              <a:ext uri="{FF2B5EF4-FFF2-40B4-BE49-F238E27FC236}">
                <a16:creationId xmlns:a16="http://schemas.microsoft.com/office/drawing/2014/main" id="{7E0D96F3-5470-0E41-B58D-3B195EA89335}"/>
              </a:ext>
            </a:extLst>
          </p:cNvPr>
          <p:cNvPicPr>
            <a:picLocks noChangeAspect="1"/>
          </p:cNvPicPr>
          <p:nvPr/>
        </p:nvPicPr>
        <p:blipFill>
          <a:blip r:embed="rId5"/>
          <a:srcRect/>
          <a:stretch/>
        </p:blipFill>
        <p:spPr>
          <a:xfrm>
            <a:off x="3428998" y="3184757"/>
            <a:ext cx="3210560" cy="2407920"/>
          </a:xfrm>
          <a:prstGeom prst="rect">
            <a:avLst/>
          </a:prstGeom>
        </p:spPr>
      </p:pic>
      <p:sp>
        <p:nvSpPr>
          <p:cNvPr id="7" name="TextBox 6">
            <a:extLst>
              <a:ext uri="{FF2B5EF4-FFF2-40B4-BE49-F238E27FC236}">
                <a16:creationId xmlns:a16="http://schemas.microsoft.com/office/drawing/2014/main" id="{887CC51A-1BC3-6442-8C42-13C9250EF273}"/>
              </a:ext>
            </a:extLst>
          </p:cNvPr>
          <p:cNvSpPr txBox="1"/>
          <p:nvPr/>
        </p:nvSpPr>
        <p:spPr>
          <a:xfrm>
            <a:off x="321469" y="5800725"/>
            <a:ext cx="6200775"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Analysis: </a:t>
            </a:r>
          </a:p>
          <a:p>
            <a:r>
              <a:rPr lang="en-US" sz="1200" dirty="0">
                <a:latin typeface="Times New Roman" panose="02020603050405020304" pitchFamily="18" charset="0"/>
                <a:cs typeface="Times New Roman" panose="02020603050405020304" pitchFamily="18" charset="0"/>
              </a:rPr>
              <a:t>	 Case 3 considers the what happens when the Nyquist frequency is the same as the signal frequency. In this case we see that when the frequencies are equal, samples are taken 2 times per period. Therefore, the dot no longer rotates around the circle, but jumps from one side to the other along a single axis. Based on the samples, there is no indication of whether the dot is rotating or not. Based on plot 2, at this sampling rate, the samples only represent the peaks of the rotating dot signal.</a:t>
            </a:r>
          </a:p>
        </p:txBody>
      </p:sp>
    </p:spTree>
    <p:extLst>
      <p:ext uri="{BB962C8B-B14F-4D97-AF65-F5344CB8AC3E}">
        <p14:creationId xmlns:p14="http://schemas.microsoft.com/office/powerpoint/2010/main" val="102959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16AA-9EC5-B246-8645-2937A0DE6FA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1:: </a:t>
            </a:r>
          </a:p>
        </p:txBody>
      </p:sp>
      <p:sp>
        <p:nvSpPr>
          <p:cNvPr id="3" name="Content Placeholder 2">
            <a:extLst>
              <a:ext uri="{FF2B5EF4-FFF2-40B4-BE49-F238E27FC236}">
                <a16:creationId xmlns:a16="http://schemas.microsoft.com/office/drawing/2014/main" id="{A21E90F3-F20D-B346-B7DA-0A9446B7F62B}"/>
              </a:ext>
            </a:extLst>
          </p:cNvPr>
          <p:cNvSpPr>
            <a:spLocks noGrp="1"/>
          </p:cNvSpPr>
          <p:nvPr>
            <p:ph idx="1"/>
          </p:nvPr>
        </p:nvSpPr>
        <p:spPr/>
        <p:txBody>
          <a:bodyPr/>
          <a:lstStyle/>
          <a:p>
            <a:r>
              <a:rPr lang="en-US" sz="1600" dirty="0">
                <a:latin typeface="Times New Roman" panose="02020603050405020304" pitchFamily="18" charset="0"/>
                <a:cs typeface="Times New Roman" panose="02020603050405020304" pitchFamily="18" charset="0"/>
              </a:rPr>
              <a:t>This problem askes to show the graphical convolution of 2 signals. </a:t>
            </a:r>
          </a:p>
          <a:p>
            <a:r>
              <a:rPr lang="en-US" sz="1600" dirty="0">
                <a:latin typeface="Times New Roman" panose="02020603050405020304" pitchFamily="18" charset="0"/>
                <a:cs typeface="Times New Roman" panose="02020603050405020304" pitchFamily="18" charset="0"/>
              </a:rPr>
              <a:t>The next slide will show frames from the convolution animation</a:t>
            </a:r>
          </a:p>
          <a:p>
            <a:r>
              <a:rPr lang="en-US" sz="1600" dirty="0">
                <a:latin typeface="Times New Roman" panose="02020603050405020304" pitchFamily="18" charset="0"/>
                <a:cs typeface="Times New Roman" panose="02020603050405020304" pitchFamily="18" charset="0"/>
              </a:rPr>
              <a:t>Convolution is the point by point combination of 2 arbitrary signals as one signal is passed though the other. Graphical Convolution visually shows how a current or voltage signals react/change as it is input or passed though a circuit.</a:t>
            </a:r>
          </a:p>
          <a:p>
            <a:endParaRPr lang="en-US" dirty="0"/>
          </a:p>
        </p:txBody>
      </p:sp>
    </p:spTree>
    <p:extLst>
      <p:ext uri="{BB962C8B-B14F-4D97-AF65-F5344CB8AC3E}">
        <p14:creationId xmlns:p14="http://schemas.microsoft.com/office/powerpoint/2010/main" val="2652780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7F79-2A32-A946-95C3-5415DE93A3AA}"/>
              </a:ext>
            </a:extLst>
          </p:cNvPr>
          <p:cNvSpPr>
            <a:spLocks noGrp="1"/>
          </p:cNvSpPr>
          <p:nvPr>
            <p:ph type="title"/>
          </p:nvPr>
        </p:nvSpPr>
        <p:spPr>
          <a:xfrm>
            <a:off x="479841" y="385237"/>
            <a:ext cx="5898315" cy="365570"/>
          </a:xfrm>
        </p:spPr>
        <p:txBody>
          <a:bodyPr>
            <a:noAutofit/>
          </a:bodyPr>
          <a:lstStyle/>
          <a:p>
            <a:r>
              <a:rPr lang="en-US" sz="1800" dirty="0">
                <a:latin typeface="Times New Roman" panose="02020603050405020304" pitchFamily="18" charset="0"/>
                <a:cs typeface="Times New Roman" panose="02020603050405020304" pitchFamily="18" charset="0"/>
              </a:rPr>
              <a:t>Case 4: Nyquist Frequency &lt; Signal Frequency</a:t>
            </a:r>
          </a:p>
        </p:txBody>
      </p:sp>
      <p:pic>
        <p:nvPicPr>
          <p:cNvPr id="8" name="Picture 7">
            <a:extLst>
              <a:ext uri="{FF2B5EF4-FFF2-40B4-BE49-F238E27FC236}">
                <a16:creationId xmlns:a16="http://schemas.microsoft.com/office/drawing/2014/main" id="{066CB353-FCFD-6147-833A-056CDEC4132C}"/>
              </a:ext>
            </a:extLst>
          </p:cNvPr>
          <p:cNvPicPr>
            <a:picLocks noChangeAspect="1"/>
          </p:cNvPicPr>
          <p:nvPr/>
        </p:nvPicPr>
        <p:blipFill>
          <a:blip r:embed="rId2"/>
          <a:srcRect/>
          <a:stretch/>
        </p:blipFill>
        <p:spPr>
          <a:xfrm>
            <a:off x="183731" y="750807"/>
            <a:ext cx="3210560" cy="2407920"/>
          </a:xfrm>
          <a:prstGeom prst="rect">
            <a:avLst/>
          </a:prstGeom>
        </p:spPr>
      </p:pic>
      <p:pic>
        <p:nvPicPr>
          <p:cNvPr id="10" name="Picture 9">
            <a:extLst>
              <a:ext uri="{FF2B5EF4-FFF2-40B4-BE49-F238E27FC236}">
                <a16:creationId xmlns:a16="http://schemas.microsoft.com/office/drawing/2014/main" id="{2ED3F53C-0494-FE4A-9D6A-D86AA8B22CA0}"/>
              </a:ext>
            </a:extLst>
          </p:cNvPr>
          <p:cNvPicPr>
            <a:picLocks noChangeAspect="1"/>
          </p:cNvPicPr>
          <p:nvPr/>
        </p:nvPicPr>
        <p:blipFill>
          <a:blip r:embed="rId3"/>
          <a:srcRect/>
          <a:stretch/>
        </p:blipFill>
        <p:spPr>
          <a:xfrm>
            <a:off x="3463711" y="750807"/>
            <a:ext cx="3210560" cy="2407920"/>
          </a:xfrm>
          <a:prstGeom prst="rect">
            <a:avLst/>
          </a:prstGeom>
        </p:spPr>
      </p:pic>
      <p:pic>
        <p:nvPicPr>
          <p:cNvPr id="12" name="Picture 11">
            <a:extLst>
              <a:ext uri="{FF2B5EF4-FFF2-40B4-BE49-F238E27FC236}">
                <a16:creationId xmlns:a16="http://schemas.microsoft.com/office/drawing/2014/main" id="{4F2B3EAE-8591-674E-BA91-4D0BBCE3A971}"/>
              </a:ext>
            </a:extLst>
          </p:cNvPr>
          <p:cNvPicPr>
            <a:picLocks noChangeAspect="1"/>
          </p:cNvPicPr>
          <p:nvPr/>
        </p:nvPicPr>
        <p:blipFill>
          <a:blip r:embed="rId4"/>
          <a:srcRect/>
          <a:stretch/>
        </p:blipFill>
        <p:spPr>
          <a:xfrm>
            <a:off x="183734" y="3158727"/>
            <a:ext cx="3245265" cy="2433949"/>
          </a:xfrm>
          <a:prstGeom prst="rect">
            <a:avLst/>
          </a:prstGeom>
        </p:spPr>
      </p:pic>
      <p:pic>
        <p:nvPicPr>
          <p:cNvPr id="14" name="Picture 13">
            <a:extLst>
              <a:ext uri="{FF2B5EF4-FFF2-40B4-BE49-F238E27FC236}">
                <a16:creationId xmlns:a16="http://schemas.microsoft.com/office/drawing/2014/main" id="{7E0D96F3-5470-0E41-B58D-3B195EA89335}"/>
              </a:ext>
            </a:extLst>
          </p:cNvPr>
          <p:cNvPicPr>
            <a:picLocks noChangeAspect="1"/>
          </p:cNvPicPr>
          <p:nvPr/>
        </p:nvPicPr>
        <p:blipFill>
          <a:blip r:embed="rId5"/>
          <a:srcRect/>
          <a:stretch/>
        </p:blipFill>
        <p:spPr>
          <a:xfrm>
            <a:off x="3428998" y="3184757"/>
            <a:ext cx="3210560" cy="2407920"/>
          </a:xfrm>
          <a:prstGeom prst="rect">
            <a:avLst/>
          </a:prstGeom>
        </p:spPr>
      </p:pic>
      <p:sp>
        <p:nvSpPr>
          <p:cNvPr id="7" name="TextBox 6">
            <a:extLst>
              <a:ext uri="{FF2B5EF4-FFF2-40B4-BE49-F238E27FC236}">
                <a16:creationId xmlns:a16="http://schemas.microsoft.com/office/drawing/2014/main" id="{BE8909C3-07ED-3940-8468-D13A611A41D0}"/>
              </a:ext>
            </a:extLst>
          </p:cNvPr>
          <p:cNvSpPr txBox="1"/>
          <p:nvPr/>
        </p:nvSpPr>
        <p:spPr>
          <a:xfrm>
            <a:off x="321469" y="5800725"/>
            <a:ext cx="6200775" cy="249299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Analysis: </a:t>
            </a:r>
          </a:p>
          <a:p>
            <a:r>
              <a:rPr lang="en-US" sz="1200" dirty="0">
                <a:latin typeface="Times New Roman" panose="02020603050405020304" pitchFamily="18" charset="0"/>
                <a:cs typeface="Times New Roman" panose="02020603050405020304" pitchFamily="18" charset="0"/>
              </a:rPr>
              <a:t>	This is the first case where we see the dot definitively rotating in the opposite or clockwise rotation. It in this case, we see that as the dot traces its path, and like the previous case it still makes 2 samples per period. But, the distance between each sample is greater, and the sample location in each period seems to be the mirror of the sample locations in the previous period. Based on this case and the pervious case, it is clear that the Nyquist frequency equaling the sampling frequency is a limiting point at which all Nyquist frequencies above the sampling frequency sample the signal fast enough to maintain the integrity of the input signal. The Nyquist frequencies below the signal frequency are too slow and as a result you see a large distortion between the output signal and the input signal. This case also shows the first instance of an alias signal, or a signal that can be generated by under sampling the input signal in order to generate a new signal at a different frequency. The alias frequency indicates the rate at which the dot is rotating in reverse, and the rate at which the sampled signal is oscillating.  </a:t>
            </a:r>
          </a:p>
        </p:txBody>
      </p:sp>
    </p:spTree>
    <p:extLst>
      <p:ext uri="{BB962C8B-B14F-4D97-AF65-F5344CB8AC3E}">
        <p14:creationId xmlns:p14="http://schemas.microsoft.com/office/powerpoint/2010/main" val="2272658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7F79-2A32-A946-95C3-5415DE93A3AA}"/>
              </a:ext>
            </a:extLst>
          </p:cNvPr>
          <p:cNvSpPr>
            <a:spLocks noGrp="1"/>
          </p:cNvSpPr>
          <p:nvPr>
            <p:ph type="title"/>
          </p:nvPr>
        </p:nvSpPr>
        <p:spPr>
          <a:xfrm>
            <a:off x="479841" y="385237"/>
            <a:ext cx="5898315" cy="365570"/>
          </a:xfrm>
        </p:spPr>
        <p:txBody>
          <a:bodyPr>
            <a:noAutofit/>
          </a:bodyPr>
          <a:lstStyle/>
          <a:p>
            <a:r>
              <a:rPr lang="en-US" sz="1800" dirty="0">
                <a:latin typeface="Times New Roman" panose="02020603050405020304" pitchFamily="18" charset="0"/>
                <a:cs typeface="Times New Roman" panose="02020603050405020304" pitchFamily="18" charset="0"/>
              </a:rPr>
              <a:t>Case 5: Nyquist Frequency = 0.5 * Signal Frequency</a:t>
            </a:r>
          </a:p>
        </p:txBody>
      </p:sp>
      <p:pic>
        <p:nvPicPr>
          <p:cNvPr id="8" name="Picture 7">
            <a:extLst>
              <a:ext uri="{FF2B5EF4-FFF2-40B4-BE49-F238E27FC236}">
                <a16:creationId xmlns:a16="http://schemas.microsoft.com/office/drawing/2014/main" id="{066CB353-FCFD-6147-833A-056CDEC4132C}"/>
              </a:ext>
            </a:extLst>
          </p:cNvPr>
          <p:cNvPicPr>
            <a:picLocks noChangeAspect="1"/>
          </p:cNvPicPr>
          <p:nvPr/>
        </p:nvPicPr>
        <p:blipFill>
          <a:blip r:embed="rId2"/>
          <a:srcRect/>
          <a:stretch/>
        </p:blipFill>
        <p:spPr>
          <a:xfrm>
            <a:off x="183731" y="750807"/>
            <a:ext cx="3210560" cy="2407920"/>
          </a:xfrm>
          <a:prstGeom prst="rect">
            <a:avLst/>
          </a:prstGeom>
        </p:spPr>
      </p:pic>
      <p:pic>
        <p:nvPicPr>
          <p:cNvPr id="10" name="Picture 9">
            <a:extLst>
              <a:ext uri="{FF2B5EF4-FFF2-40B4-BE49-F238E27FC236}">
                <a16:creationId xmlns:a16="http://schemas.microsoft.com/office/drawing/2014/main" id="{2ED3F53C-0494-FE4A-9D6A-D86AA8B22CA0}"/>
              </a:ext>
            </a:extLst>
          </p:cNvPr>
          <p:cNvPicPr>
            <a:picLocks noChangeAspect="1"/>
          </p:cNvPicPr>
          <p:nvPr/>
        </p:nvPicPr>
        <p:blipFill>
          <a:blip r:embed="rId3"/>
          <a:srcRect/>
          <a:stretch/>
        </p:blipFill>
        <p:spPr>
          <a:xfrm>
            <a:off x="3463711" y="750807"/>
            <a:ext cx="3210560" cy="2407920"/>
          </a:xfrm>
          <a:prstGeom prst="rect">
            <a:avLst/>
          </a:prstGeom>
        </p:spPr>
      </p:pic>
      <p:pic>
        <p:nvPicPr>
          <p:cNvPr id="12" name="Picture 11">
            <a:extLst>
              <a:ext uri="{FF2B5EF4-FFF2-40B4-BE49-F238E27FC236}">
                <a16:creationId xmlns:a16="http://schemas.microsoft.com/office/drawing/2014/main" id="{4F2B3EAE-8591-674E-BA91-4D0BBCE3A971}"/>
              </a:ext>
            </a:extLst>
          </p:cNvPr>
          <p:cNvPicPr>
            <a:picLocks noChangeAspect="1"/>
          </p:cNvPicPr>
          <p:nvPr/>
        </p:nvPicPr>
        <p:blipFill>
          <a:blip r:embed="rId4"/>
          <a:srcRect/>
          <a:stretch/>
        </p:blipFill>
        <p:spPr>
          <a:xfrm>
            <a:off x="183734" y="3158727"/>
            <a:ext cx="3245265" cy="2433948"/>
          </a:xfrm>
          <a:prstGeom prst="rect">
            <a:avLst/>
          </a:prstGeom>
        </p:spPr>
      </p:pic>
      <p:pic>
        <p:nvPicPr>
          <p:cNvPr id="14" name="Picture 13">
            <a:extLst>
              <a:ext uri="{FF2B5EF4-FFF2-40B4-BE49-F238E27FC236}">
                <a16:creationId xmlns:a16="http://schemas.microsoft.com/office/drawing/2014/main" id="{7E0D96F3-5470-0E41-B58D-3B195EA89335}"/>
              </a:ext>
            </a:extLst>
          </p:cNvPr>
          <p:cNvPicPr>
            <a:picLocks noChangeAspect="1"/>
          </p:cNvPicPr>
          <p:nvPr/>
        </p:nvPicPr>
        <p:blipFill>
          <a:blip r:embed="rId5"/>
          <a:srcRect/>
          <a:stretch/>
        </p:blipFill>
        <p:spPr>
          <a:xfrm>
            <a:off x="3428998" y="3184757"/>
            <a:ext cx="3210560" cy="240792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574510B-387D-0F4B-A0AF-B879640195F3}"/>
                  </a:ext>
                </a:extLst>
              </p:cNvPr>
              <p:cNvSpPr txBox="1"/>
              <p:nvPr/>
            </p:nvSpPr>
            <p:spPr>
              <a:xfrm>
                <a:off x="321469" y="5800725"/>
                <a:ext cx="6200775" cy="1837362"/>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Analysis: </a:t>
                </a:r>
              </a:p>
              <a:p>
                <a:r>
                  <a:rPr lang="en-US" sz="1200" dirty="0">
                    <a:latin typeface="Times New Roman" panose="02020603050405020304" pitchFamily="18" charset="0"/>
                    <a:cs typeface="Times New Roman" panose="02020603050405020304" pitchFamily="18" charset="0"/>
                  </a:rPr>
                  <a:t>	This case shows that when the Nyquist frequency is the same as the signal frequency, only one sample is taken per period. As a result the dot does not move. Another thing to notice is that frequency of the alias signal reflects this trend in that it is 0 Hz, and therefore is not oscillating. Based on this result I also tested a Nyquist frequency of 0.25 and 0.125. Both of these frequencies have the same feature where the samples lead to a linear signal where the dot does not move. This leads me to believe that all frequencies that follow the format </a:t>
                </a:r>
                <a14:m>
                  <m:oMath xmlns:m="http://schemas.openxmlformats.org/officeDocument/2006/math">
                    <m:r>
                      <m:rPr>
                        <m:sty m:val="p"/>
                      </m:rPr>
                      <a:rPr lang="en-US" sz="1200" b="0" i="0" smtClean="0">
                        <a:latin typeface="Cambria Math" panose="02040503050406030204" pitchFamily="18" charset="0"/>
                      </a:rPr>
                      <m:t>sample</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rate</m:t>
                    </m:r>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𝑠𝑖𝑔𝑛𝑎𝑙</m:t>
                        </m:r>
                        <m:r>
                          <a:rPr lang="en-US" sz="1200" b="0" i="1" smtClean="0">
                            <a:latin typeface="Cambria Math" panose="02040503050406030204" pitchFamily="18" charset="0"/>
                          </a:rPr>
                          <m:t> </m:t>
                        </m:r>
                        <m:r>
                          <a:rPr lang="en-US" sz="1200" b="0" i="1" smtClean="0">
                            <a:latin typeface="Cambria Math" panose="02040503050406030204" pitchFamily="18" charset="0"/>
                          </a:rPr>
                          <m:t>𝑓𝑟𝑒𝑞𝑢𝑒𝑛𝑐𝑦</m:t>
                        </m:r>
                      </m:num>
                      <m:den>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2</m:t>
                            </m:r>
                          </m:e>
                          <m:sup>
                            <m:r>
                              <a:rPr lang="en-US" sz="1200" b="0" i="1" smtClean="0">
                                <a:latin typeface="Cambria Math" panose="02040503050406030204" pitchFamily="18" charset="0"/>
                              </a:rPr>
                              <m:t>𝑘</m:t>
                            </m:r>
                          </m:sup>
                        </m:sSup>
                      </m:den>
                    </m:f>
                  </m:oMath>
                </a14:m>
                <a:r>
                  <a:rPr lang="en-US" sz="1200" dirty="0">
                    <a:latin typeface="Times New Roman" panose="02020603050405020304" pitchFamily="18" charset="0"/>
                    <a:cs typeface="Times New Roman" panose="02020603050405020304" pitchFamily="18" charset="0"/>
                  </a:rPr>
                  <a:t>  (where k is a whole integer) will sample the signal in such a way that the alias signals frequency is 0 Hz.  </a:t>
                </a:r>
              </a:p>
            </p:txBody>
          </p:sp>
        </mc:Choice>
        <mc:Fallback>
          <p:sp>
            <p:nvSpPr>
              <p:cNvPr id="7" name="TextBox 6">
                <a:extLst>
                  <a:ext uri="{FF2B5EF4-FFF2-40B4-BE49-F238E27FC236}">
                    <a16:creationId xmlns:a16="http://schemas.microsoft.com/office/drawing/2014/main" id="{6574510B-387D-0F4B-A0AF-B879640195F3}"/>
                  </a:ext>
                </a:extLst>
              </p:cNvPr>
              <p:cNvSpPr txBox="1">
                <a:spLocks noRot="1" noChangeAspect="1" noMove="1" noResize="1" noEditPoints="1" noAdjustHandles="1" noChangeArrowheads="1" noChangeShapeType="1" noTextEdit="1"/>
              </p:cNvSpPr>
              <p:nvPr/>
            </p:nvSpPr>
            <p:spPr>
              <a:xfrm>
                <a:off x="321469" y="5800725"/>
                <a:ext cx="6200775" cy="1837362"/>
              </a:xfrm>
              <a:prstGeom prst="rect">
                <a:avLst/>
              </a:prstGeom>
              <a:blipFill>
                <a:blip r:embed="rId6"/>
                <a:stretch>
                  <a:fillRect b="-1379"/>
                </a:stretch>
              </a:blipFill>
            </p:spPr>
            <p:txBody>
              <a:bodyPr/>
              <a:lstStyle/>
              <a:p>
                <a:r>
                  <a:rPr lang="en-US">
                    <a:noFill/>
                  </a:rPr>
                  <a:t> </a:t>
                </a:r>
              </a:p>
            </p:txBody>
          </p:sp>
        </mc:Fallback>
      </mc:AlternateContent>
    </p:spTree>
    <p:extLst>
      <p:ext uri="{BB962C8B-B14F-4D97-AF65-F5344CB8AC3E}">
        <p14:creationId xmlns:p14="http://schemas.microsoft.com/office/powerpoint/2010/main" val="2900420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7F79-2A32-A946-95C3-5415DE93A3AA}"/>
              </a:ext>
            </a:extLst>
          </p:cNvPr>
          <p:cNvSpPr>
            <a:spLocks noGrp="1"/>
          </p:cNvSpPr>
          <p:nvPr>
            <p:ph type="title"/>
          </p:nvPr>
        </p:nvSpPr>
        <p:spPr>
          <a:xfrm>
            <a:off x="479841" y="385237"/>
            <a:ext cx="5898315" cy="365570"/>
          </a:xfrm>
        </p:spPr>
        <p:txBody>
          <a:bodyPr>
            <a:noAutofit/>
          </a:bodyPr>
          <a:lstStyle/>
          <a:p>
            <a:r>
              <a:rPr lang="en-US" sz="1800" dirty="0">
                <a:latin typeface="Times New Roman" panose="02020603050405020304" pitchFamily="18" charset="0"/>
                <a:cs typeface="Times New Roman" panose="02020603050405020304" pitchFamily="18" charset="0"/>
              </a:rPr>
              <a:t>Case 6: Nyquist Frequency &lt; 0.5 * Signal Frequency</a:t>
            </a:r>
          </a:p>
        </p:txBody>
      </p:sp>
      <p:pic>
        <p:nvPicPr>
          <p:cNvPr id="8" name="Picture 7">
            <a:extLst>
              <a:ext uri="{FF2B5EF4-FFF2-40B4-BE49-F238E27FC236}">
                <a16:creationId xmlns:a16="http://schemas.microsoft.com/office/drawing/2014/main" id="{066CB353-FCFD-6147-833A-056CDEC4132C}"/>
              </a:ext>
            </a:extLst>
          </p:cNvPr>
          <p:cNvPicPr>
            <a:picLocks noChangeAspect="1"/>
          </p:cNvPicPr>
          <p:nvPr/>
        </p:nvPicPr>
        <p:blipFill>
          <a:blip r:embed="rId2"/>
          <a:srcRect/>
          <a:stretch/>
        </p:blipFill>
        <p:spPr>
          <a:xfrm>
            <a:off x="183731" y="750807"/>
            <a:ext cx="3210560" cy="2407920"/>
          </a:xfrm>
          <a:prstGeom prst="rect">
            <a:avLst/>
          </a:prstGeom>
        </p:spPr>
      </p:pic>
      <p:pic>
        <p:nvPicPr>
          <p:cNvPr id="10" name="Picture 9">
            <a:extLst>
              <a:ext uri="{FF2B5EF4-FFF2-40B4-BE49-F238E27FC236}">
                <a16:creationId xmlns:a16="http://schemas.microsoft.com/office/drawing/2014/main" id="{2ED3F53C-0494-FE4A-9D6A-D86AA8B22CA0}"/>
              </a:ext>
            </a:extLst>
          </p:cNvPr>
          <p:cNvPicPr>
            <a:picLocks noChangeAspect="1"/>
          </p:cNvPicPr>
          <p:nvPr/>
        </p:nvPicPr>
        <p:blipFill>
          <a:blip r:embed="rId3"/>
          <a:srcRect/>
          <a:stretch/>
        </p:blipFill>
        <p:spPr>
          <a:xfrm>
            <a:off x="3463711" y="750807"/>
            <a:ext cx="3210560" cy="2407920"/>
          </a:xfrm>
          <a:prstGeom prst="rect">
            <a:avLst/>
          </a:prstGeom>
        </p:spPr>
      </p:pic>
      <p:pic>
        <p:nvPicPr>
          <p:cNvPr id="12" name="Picture 11">
            <a:extLst>
              <a:ext uri="{FF2B5EF4-FFF2-40B4-BE49-F238E27FC236}">
                <a16:creationId xmlns:a16="http://schemas.microsoft.com/office/drawing/2014/main" id="{4F2B3EAE-8591-674E-BA91-4D0BBCE3A971}"/>
              </a:ext>
            </a:extLst>
          </p:cNvPr>
          <p:cNvPicPr>
            <a:picLocks noChangeAspect="1"/>
          </p:cNvPicPr>
          <p:nvPr/>
        </p:nvPicPr>
        <p:blipFill>
          <a:blip r:embed="rId4"/>
          <a:srcRect/>
          <a:stretch/>
        </p:blipFill>
        <p:spPr>
          <a:xfrm>
            <a:off x="183734" y="3158727"/>
            <a:ext cx="3245264" cy="2433948"/>
          </a:xfrm>
          <a:prstGeom prst="rect">
            <a:avLst/>
          </a:prstGeom>
        </p:spPr>
      </p:pic>
      <p:pic>
        <p:nvPicPr>
          <p:cNvPr id="14" name="Picture 13">
            <a:extLst>
              <a:ext uri="{FF2B5EF4-FFF2-40B4-BE49-F238E27FC236}">
                <a16:creationId xmlns:a16="http://schemas.microsoft.com/office/drawing/2014/main" id="{7E0D96F3-5470-0E41-B58D-3B195EA89335}"/>
              </a:ext>
            </a:extLst>
          </p:cNvPr>
          <p:cNvPicPr>
            <a:picLocks noChangeAspect="1"/>
          </p:cNvPicPr>
          <p:nvPr/>
        </p:nvPicPr>
        <p:blipFill>
          <a:blip r:embed="rId5"/>
          <a:srcRect/>
          <a:stretch/>
        </p:blipFill>
        <p:spPr>
          <a:xfrm>
            <a:off x="3428998" y="3184757"/>
            <a:ext cx="3210560" cy="2407920"/>
          </a:xfrm>
          <a:prstGeom prst="rect">
            <a:avLst/>
          </a:prstGeom>
        </p:spPr>
      </p:pic>
      <p:sp>
        <p:nvSpPr>
          <p:cNvPr id="7" name="TextBox 6">
            <a:extLst>
              <a:ext uri="{FF2B5EF4-FFF2-40B4-BE49-F238E27FC236}">
                <a16:creationId xmlns:a16="http://schemas.microsoft.com/office/drawing/2014/main" id="{8B1310FC-D66B-2E4C-81FC-258407659475}"/>
              </a:ext>
            </a:extLst>
          </p:cNvPr>
          <p:cNvSpPr txBox="1"/>
          <p:nvPr/>
        </p:nvSpPr>
        <p:spPr>
          <a:xfrm>
            <a:off x="321469" y="5800725"/>
            <a:ext cx="6200775"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Analysis: </a:t>
            </a:r>
          </a:p>
          <a:p>
            <a:r>
              <a:rPr lang="en-US" sz="1200" dirty="0">
                <a:latin typeface="Times New Roman" panose="02020603050405020304" pitchFamily="18" charset="0"/>
                <a:cs typeface="Times New Roman" panose="02020603050405020304" pitchFamily="18" charset="0"/>
              </a:rPr>
              <a:t>	In this case, we see once again the dot is rotating, and the dot is rotating in the clockwise direction. This confirms that all  Nyquist Frequencies below the Nyquist Frequency equaling the signal frequency result in the sampled signal rotating in the opposite direction of the input signal. In other words, if a signal is under sampled, the recorded or sampled signal will be a new signal that oscillates at a different frequency than the input signal. Another interesting factor is that below 0.5 * the signal frequency, samples are no longer recorded at once per period.  </a:t>
            </a:r>
          </a:p>
        </p:txBody>
      </p:sp>
    </p:spTree>
    <p:extLst>
      <p:ext uri="{BB962C8B-B14F-4D97-AF65-F5344CB8AC3E}">
        <p14:creationId xmlns:p14="http://schemas.microsoft.com/office/powerpoint/2010/main" val="185493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66F2-3340-6549-A389-83197912CAE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6</a:t>
            </a:r>
          </a:p>
        </p:txBody>
      </p:sp>
      <p:sp>
        <p:nvSpPr>
          <p:cNvPr id="3" name="Content Placeholder 2">
            <a:extLst>
              <a:ext uri="{FF2B5EF4-FFF2-40B4-BE49-F238E27FC236}">
                <a16:creationId xmlns:a16="http://schemas.microsoft.com/office/drawing/2014/main" id="{443FF51D-AE8B-AC49-8665-46248F3DD8E5}"/>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This problem askes us to use tools like filtering, and Fourier transforms to filter a signal and extract the songs that are stored within the spectrum. </a:t>
            </a:r>
          </a:p>
          <a:p>
            <a:r>
              <a:rPr lang="en-US" sz="1600" dirty="0">
                <a:latin typeface="Times New Roman" panose="02020603050405020304" pitchFamily="18" charset="0"/>
                <a:cs typeface="Times New Roman" panose="02020603050405020304" pitchFamily="18" charset="0"/>
              </a:rPr>
              <a:t> The next few pages will go over the process I followed to deconstruct the signal. </a:t>
            </a:r>
          </a:p>
        </p:txBody>
      </p:sp>
    </p:spTree>
    <p:extLst>
      <p:ext uri="{BB962C8B-B14F-4D97-AF65-F5344CB8AC3E}">
        <p14:creationId xmlns:p14="http://schemas.microsoft.com/office/powerpoint/2010/main" val="1817230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7F79-2A32-A946-95C3-5415DE93A3AA}"/>
              </a:ext>
            </a:extLst>
          </p:cNvPr>
          <p:cNvSpPr>
            <a:spLocks noGrp="1"/>
          </p:cNvSpPr>
          <p:nvPr>
            <p:ph type="title"/>
          </p:nvPr>
        </p:nvSpPr>
        <p:spPr>
          <a:xfrm>
            <a:off x="471488" y="486836"/>
            <a:ext cx="5915025" cy="421213"/>
          </a:xfrm>
        </p:spPr>
        <p:txBody>
          <a:bodyPr>
            <a:noAutofit/>
          </a:bodyPr>
          <a:lstStyle/>
          <a:p>
            <a:r>
              <a:rPr lang="en-US" sz="1800" dirty="0">
                <a:latin typeface="Times New Roman" panose="02020603050405020304" pitchFamily="18" charset="0"/>
                <a:cs typeface="Times New Roman" panose="02020603050405020304" pitchFamily="18" charset="0"/>
              </a:rPr>
              <a:t>Process</a:t>
            </a:r>
          </a:p>
        </p:txBody>
      </p:sp>
      <p:sp>
        <p:nvSpPr>
          <p:cNvPr id="3" name="TextBox 2">
            <a:extLst>
              <a:ext uri="{FF2B5EF4-FFF2-40B4-BE49-F238E27FC236}">
                <a16:creationId xmlns:a16="http://schemas.microsoft.com/office/drawing/2014/main" id="{C2618EB2-0876-C943-AE62-E49C8E8FAFF9}"/>
              </a:ext>
            </a:extLst>
          </p:cNvPr>
          <p:cNvSpPr txBox="1"/>
          <p:nvPr/>
        </p:nvSpPr>
        <p:spPr>
          <a:xfrm>
            <a:off x="668215" y="908049"/>
            <a:ext cx="550984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1.   The first step in my process was to load the data and read the signal. </a:t>
            </a:r>
          </a:p>
        </p:txBody>
      </p:sp>
      <p:pic>
        <p:nvPicPr>
          <p:cNvPr id="7" name="Picture 6" descr="A screenshot of a cell phone&#10;&#10;Description automatically generated">
            <a:extLst>
              <a:ext uri="{FF2B5EF4-FFF2-40B4-BE49-F238E27FC236}">
                <a16:creationId xmlns:a16="http://schemas.microsoft.com/office/drawing/2014/main" id="{68FD0FA7-D11E-1344-93E7-07CA5757EA61}"/>
              </a:ext>
            </a:extLst>
          </p:cNvPr>
          <p:cNvPicPr>
            <a:picLocks noChangeAspect="1"/>
          </p:cNvPicPr>
          <p:nvPr/>
        </p:nvPicPr>
        <p:blipFill>
          <a:blip r:embed="rId2"/>
          <a:stretch>
            <a:fillRect/>
          </a:stretch>
        </p:blipFill>
        <p:spPr>
          <a:xfrm>
            <a:off x="679938" y="1185047"/>
            <a:ext cx="5509846" cy="3621415"/>
          </a:xfrm>
          <a:prstGeom prst="rect">
            <a:avLst/>
          </a:prstGeom>
        </p:spPr>
      </p:pic>
      <p:sp>
        <p:nvSpPr>
          <p:cNvPr id="8" name="TextBox 7">
            <a:extLst>
              <a:ext uri="{FF2B5EF4-FFF2-40B4-BE49-F238E27FC236}">
                <a16:creationId xmlns:a16="http://schemas.microsoft.com/office/drawing/2014/main" id="{65185ADC-113C-3745-A1DB-AF1DBA38E915}"/>
              </a:ext>
            </a:extLst>
          </p:cNvPr>
          <p:cNvSpPr txBox="1"/>
          <p:nvPr/>
        </p:nvSpPr>
        <p:spPr>
          <a:xfrm>
            <a:off x="471488" y="4835280"/>
            <a:ext cx="5509847" cy="461665"/>
          </a:xfrm>
          <a:prstGeom prst="rect">
            <a:avLst/>
          </a:prstGeom>
          <a:noFill/>
        </p:spPr>
        <p:txBody>
          <a:bodyPr wrap="square" rtlCol="0">
            <a:spAutoFit/>
          </a:bodyPr>
          <a:lstStyle/>
          <a:p>
            <a:pPr marL="228600" indent="-228600">
              <a:buAutoNum type="arabicPeriod" startAt="2"/>
            </a:pPr>
            <a:r>
              <a:rPr lang="en-US" sz="1200" dirty="0">
                <a:latin typeface="Times New Roman" panose="02020603050405020304" pitchFamily="18" charset="0"/>
                <a:cs typeface="Times New Roman" panose="02020603050405020304" pitchFamily="18" charset="0"/>
              </a:rPr>
              <a:t>Take the Fourier transform and use a band pass filter to separate the songs in each </a:t>
            </a:r>
          </a:p>
          <a:p>
            <a:r>
              <a:rPr lang="en-US" sz="1200" dirty="0">
                <a:latin typeface="Times New Roman" panose="02020603050405020304" pitchFamily="18" charset="0"/>
                <a:cs typeface="Times New Roman" panose="02020603050405020304" pitchFamily="18" charset="0"/>
              </a:rPr>
              <a:t>       frequency range.  Song 1 is in red, Song 2 is in blue, Song 3 is in green </a:t>
            </a:r>
          </a:p>
        </p:txBody>
      </p:sp>
      <p:pic>
        <p:nvPicPr>
          <p:cNvPr id="12" name="Picture 11" descr="A screenshot of a cell phone&#10;&#10;Description automatically generated">
            <a:extLst>
              <a:ext uri="{FF2B5EF4-FFF2-40B4-BE49-F238E27FC236}">
                <a16:creationId xmlns:a16="http://schemas.microsoft.com/office/drawing/2014/main" id="{67A7AEA3-9A85-7543-BDED-E339A8E0D91C}"/>
              </a:ext>
            </a:extLst>
          </p:cNvPr>
          <p:cNvPicPr>
            <a:picLocks noChangeAspect="1"/>
          </p:cNvPicPr>
          <p:nvPr/>
        </p:nvPicPr>
        <p:blipFill>
          <a:blip r:embed="rId3"/>
          <a:stretch>
            <a:fillRect/>
          </a:stretch>
        </p:blipFill>
        <p:spPr>
          <a:xfrm>
            <a:off x="1068082" y="5325763"/>
            <a:ext cx="4721835" cy="3541376"/>
          </a:xfrm>
          <a:prstGeom prst="rect">
            <a:avLst/>
          </a:prstGeom>
        </p:spPr>
      </p:pic>
    </p:spTree>
    <p:extLst>
      <p:ext uri="{BB962C8B-B14F-4D97-AF65-F5344CB8AC3E}">
        <p14:creationId xmlns:p14="http://schemas.microsoft.com/office/powerpoint/2010/main" val="3794159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916A6-F60E-BC4B-A878-4438617FEE7C}"/>
              </a:ext>
            </a:extLst>
          </p:cNvPr>
          <p:cNvSpPr txBox="1"/>
          <p:nvPr/>
        </p:nvSpPr>
        <p:spPr>
          <a:xfrm>
            <a:off x="674076" y="450850"/>
            <a:ext cx="5509847" cy="1569660"/>
          </a:xfrm>
          <a:prstGeom prst="rect">
            <a:avLst/>
          </a:prstGeom>
          <a:noFill/>
        </p:spPr>
        <p:txBody>
          <a:bodyPr wrap="square" rtlCol="0">
            <a:spAutoFit/>
          </a:bodyPr>
          <a:lstStyle/>
          <a:p>
            <a:pPr marL="228600" indent="-228600">
              <a:buAutoNum type="arabicPeriod" startAt="3"/>
            </a:pPr>
            <a:r>
              <a:rPr lang="en-US" sz="1200" dirty="0">
                <a:latin typeface="Times New Roman" panose="02020603050405020304" pitchFamily="18" charset="0"/>
                <a:cs typeface="Times New Roman" panose="02020603050405020304" pitchFamily="18" charset="0"/>
              </a:rPr>
              <a:t>Shift the signal in the frequency domain such that the signal is centered at at 0hz</a:t>
            </a:r>
          </a:p>
          <a:p>
            <a:pPr marL="465138" lvl="1" indent="-233363">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 tried 2 different methods to demodulate the signals. One was to multiply each shifted signal by the conjugate of the signal that shifted it, the other was to use a complex exponential to shift the Fourier transforms correctly</a:t>
            </a:r>
          </a:p>
          <a:p>
            <a:pPr marL="465138" lvl="1" indent="-233363">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Both methods seemed to work, but the multiplying by the conjugate signal was more computationally efficient </a:t>
            </a:r>
          </a:p>
          <a:p>
            <a:pPr marL="228600" indent="-228600">
              <a:buAutoNum type="arabicPeriod" startAt="3"/>
            </a:pPr>
            <a:r>
              <a:rPr lang="en-US" sz="1200" dirty="0">
                <a:latin typeface="Times New Roman" panose="02020603050405020304" pitchFamily="18" charset="0"/>
                <a:cs typeface="Times New Roman" panose="02020603050405020304" pitchFamily="18" charset="0"/>
              </a:rPr>
              <a:t>Use a low pass filter to properly segment each song to the frequency range of 0-3kHz. Song 1 is in red, Song 2 is in blue, Song 3 is in green </a:t>
            </a:r>
          </a:p>
        </p:txBody>
      </p:sp>
      <p:pic>
        <p:nvPicPr>
          <p:cNvPr id="10" name="Picture 9" descr="A screenshot of a cell phone&#10;&#10;Description automatically generated">
            <a:extLst>
              <a:ext uri="{FF2B5EF4-FFF2-40B4-BE49-F238E27FC236}">
                <a16:creationId xmlns:a16="http://schemas.microsoft.com/office/drawing/2014/main" id="{5007522A-D7DF-0146-879E-1012EF65603B}"/>
              </a:ext>
            </a:extLst>
          </p:cNvPr>
          <p:cNvPicPr>
            <a:picLocks noChangeAspect="1"/>
          </p:cNvPicPr>
          <p:nvPr/>
        </p:nvPicPr>
        <p:blipFill>
          <a:blip r:embed="rId2"/>
          <a:stretch>
            <a:fillRect/>
          </a:stretch>
        </p:blipFill>
        <p:spPr>
          <a:xfrm>
            <a:off x="876129" y="2020510"/>
            <a:ext cx="5105740" cy="3829305"/>
          </a:xfrm>
          <a:prstGeom prst="rect">
            <a:avLst/>
          </a:prstGeom>
        </p:spPr>
      </p:pic>
      <p:sp>
        <p:nvSpPr>
          <p:cNvPr id="11" name="TextBox 10">
            <a:extLst>
              <a:ext uri="{FF2B5EF4-FFF2-40B4-BE49-F238E27FC236}">
                <a16:creationId xmlns:a16="http://schemas.microsoft.com/office/drawing/2014/main" id="{57D1FE58-7693-9848-8982-35F3F40E496B}"/>
              </a:ext>
            </a:extLst>
          </p:cNvPr>
          <p:cNvSpPr txBox="1"/>
          <p:nvPr/>
        </p:nvSpPr>
        <p:spPr>
          <a:xfrm>
            <a:off x="674075" y="5849815"/>
            <a:ext cx="5509847" cy="249299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Analysis:</a:t>
            </a:r>
          </a:p>
          <a:p>
            <a:r>
              <a:rPr lang="en-US" sz="1200" dirty="0">
                <a:latin typeface="Times New Roman" panose="02020603050405020304" pitchFamily="18" charset="0"/>
                <a:cs typeface="Times New Roman" panose="02020603050405020304" pitchFamily="18" charset="0"/>
              </a:rPr>
              <a:t>    The song in the central band at 12kHz is The Office Theme song. The other 2 songs are Never Gonna Give You Up and the Jan and Hunter song from the office.  The signals are separated by 1kHz because each song has frequency range from 0 to 3kHz.  Considering that in the frequency spectrum each signal spans both the the negative and positive frequencies, the signal actually spans from -3kHz to 3kHz resulting in a 6kHz spread around the central frequency. This is one reason why each signals separation from the other ends up being about 1kHz. Separating the signals by 1kHz also allows for proper isolation between each of the amplitude modulated signals and removes the possibility for frequencies and basis signals to overlap in the frequency domain. The bandpass filter is used to separate each song based on their central frequency into 3 separate signals. The low pass filter is used to clean up the shifted signals so that each songs frequency spectra ranges from -3kHz to 3kHz. </a:t>
            </a:r>
          </a:p>
        </p:txBody>
      </p:sp>
    </p:spTree>
    <p:extLst>
      <p:ext uri="{BB962C8B-B14F-4D97-AF65-F5344CB8AC3E}">
        <p14:creationId xmlns:p14="http://schemas.microsoft.com/office/powerpoint/2010/main" val="172007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1B95CF5-2087-5749-A006-5B7E75092155}"/>
              </a:ext>
            </a:extLst>
          </p:cNvPr>
          <p:cNvPicPr>
            <a:picLocks noChangeAspect="1"/>
          </p:cNvPicPr>
          <p:nvPr/>
        </p:nvPicPr>
        <p:blipFill>
          <a:blip r:embed="rId2"/>
          <a:stretch>
            <a:fillRect/>
          </a:stretch>
        </p:blipFill>
        <p:spPr>
          <a:xfrm>
            <a:off x="193038" y="327676"/>
            <a:ext cx="2664461" cy="1998346"/>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3C8F03FA-43C7-D34C-BE7E-413E68E7E4AD}"/>
              </a:ext>
            </a:extLst>
          </p:cNvPr>
          <p:cNvPicPr>
            <a:picLocks noChangeAspect="1"/>
          </p:cNvPicPr>
          <p:nvPr/>
        </p:nvPicPr>
        <p:blipFill>
          <a:blip r:embed="rId3"/>
          <a:stretch>
            <a:fillRect/>
          </a:stretch>
        </p:blipFill>
        <p:spPr>
          <a:xfrm>
            <a:off x="2857499" y="327676"/>
            <a:ext cx="2664461" cy="1998345"/>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FF97DAB6-A200-5F40-81CF-DA7ECF2314E0}"/>
              </a:ext>
            </a:extLst>
          </p:cNvPr>
          <p:cNvPicPr>
            <a:picLocks noChangeAspect="1"/>
          </p:cNvPicPr>
          <p:nvPr/>
        </p:nvPicPr>
        <p:blipFill>
          <a:blip r:embed="rId4"/>
          <a:stretch>
            <a:fillRect/>
          </a:stretch>
        </p:blipFill>
        <p:spPr>
          <a:xfrm>
            <a:off x="244372" y="2326020"/>
            <a:ext cx="2664461" cy="1998347"/>
          </a:xfrm>
          <a:prstGeom prst="rect">
            <a:avLst/>
          </a:prstGeom>
        </p:spPr>
      </p:pic>
      <p:pic>
        <p:nvPicPr>
          <p:cNvPr id="13" name="Picture 12" descr="A close up of text on a white background&#10;&#10;Description automatically generated">
            <a:extLst>
              <a:ext uri="{FF2B5EF4-FFF2-40B4-BE49-F238E27FC236}">
                <a16:creationId xmlns:a16="http://schemas.microsoft.com/office/drawing/2014/main" id="{15D3DCAA-C90F-A34D-905B-86B0C6A65079}"/>
              </a:ext>
            </a:extLst>
          </p:cNvPr>
          <p:cNvPicPr>
            <a:picLocks noChangeAspect="1"/>
          </p:cNvPicPr>
          <p:nvPr/>
        </p:nvPicPr>
        <p:blipFill>
          <a:blip r:embed="rId5"/>
          <a:stretch>
            <a:fillRect/>
          </a:stretch>
        </p:blipFill>
        <p:spPr>
          <a:xfrm>
            <a:off x="2960167" y="2335974"/>
            <a:ext cx="2664461" cy="1998346"/>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F4369A53-519E-3742-A11D-489C89D6CB9C}"/>
              </a:ext>
            </a:extLst>
          </p:cNvPr>
          <p:cNvPicPr>
            <a:picLocks noChangeAspect="1"/>
          </p:cNvPicPr>
          <p:nvPr/>
        </p:nvPicPr>
        <p:blipFill>
          <a:blip r:embed="rId6"/>
          <a:stretch>
            <a:fillRect/>
          </a:stretch>
        </p:blipFill>
        <p:spPr>
          <a:xfrm>
            <a:off x="237689" y="4324366"/>
            <a:ext cx="2722478" cy="2041859"/>
          </a:xfrm>
          <a:prstGeom prst="rect">
            <a:avLst/>
          </a:prstGeom>
        </p:spPr>
      </p:pic>
      <p:pic>
        <p:nvPicPr>
          <p:cNvPr id="17" name="Picture 16" descr="A close up of text on a white background&#10;&#10;Description automatically generated">
            <a:extLst>
              <a:ext uri="{FF2B5EF4-FFF2-40B4-BE49-F238E27FC236}">
                <a16:creationId xmlns:a16="http://schemas.microsoft.com/office/drawing/2014/main" id="{C4B51573-C108-B14C-95EC-A3832680809C}"/>
              </a:ext>
            </a:extLst>
          </p:cNvPr>
          <p:cNvPicPr>
            <a:picLocks noChangeAspect="1"/>
          </p:cNvPicPr>
          <p:nvPr/>
        </p:nvPicPr>
        <p:blipFill>
          <a:blip r:embed="rId7"/>
          <a:stretch>
            <a:fillRect/>
          </a:stretch>
        </p:blipFill>
        <p:spPr>
          <a:xfrm>
            <a:off x="3075709" y="4260352"/>
            <a:ext cx="2722478" cy="2041859"/>
          </a:xfrm>
          <a:prstGeom prst="rect">
            <a:avLst/>
          </a:prstGeom>
        </p:spPr>
      </p:pic>
      <p:pic>
        <p:nvPicPr>
          <p:cNvPr id="19" name="Picture 18" descr="A close up of text on a white background&#10;&#10;Description automatically generated">
            <a:extLst>
              <a:ext uri="{FF2B5EF4-FFF2-40B4-BE49-F238E27FC236}">
                <a16:creationId xmlns:a16="http://schemas.microsoft.com/office/drawing/2014/main" id="{E14ABDC9-3F8C-9649-BC30-5089DA6BFC02}"/>
              </a:ext>
            </a:extLst>
          </p:cNvPr>
          <p:cNvPicPr>
            <a:picLocks noChangeAspect="1"/>
          </p:cNvPicPr>
          <p:nvPr/>
        </p:nvPicPr>
        <p:blipFill>
          <a:blip r:embed="rId8"/>
          <a:stretch>
            <a:fillRect/>
          </a:stretch>
        </p:blipFill>
        <p:spPr>
          <a:xfrm>
            <a:off x="193038" y="6366225"/>
            <a:ext cx="2882671" cy="2162004"/>
          </a:xfrm>
          <a:prstGeom prst="rect">
            <a:avLst/>
          </a:prstGeom>
        </p:spPr>
      </p:pic>
      <p:pic>
        <p:nvPicPr>
          <p:cNvPr id="21" name="Picture 20" descr="A close up of text on a white background&#10;&#10;Description automatically generated">
            <a:extLst>
              <a:ext uri="{FF2B5EF4-FFF2-40B4-BE49-F238E27FC236}">
                <a16:creationId xmlns:a16="http://schemas.microsoft.com/office/drawing/2014/main" id="{B8843B50-F5F5-244D-9F4A-A11D7F5A42FC}"/>
              </a:ext>
            </a:extLst>
          </p:cNvPr>
          <p:cNvPicPr>
            <a:picLocks noChangeAspect="1"/>
          </p:cNvPicPr>
          <p:nvPr/>
        </p:nvPicPr>
        <p:blipFill>
          <a:blip r:embed="rId9"/>
          <a:stretch>
            <a:fillRect/>
          </a:stretch>
        </p:blipFill>
        <p:spPr>
          <a:xfrm>
            <a:off x="3075710" y="6258699"/>
            <a:ext cx="2767224" cy="2075418"/>
          </a:xfrm>
          <a:prstGeom prst="rect">
            <a:avLst/>
          </a:prstGeom>
        </p:spPr>
      </p:pic>
    </p:spTree>
    <p:extLst>
      <p:ext uri="{BB962C8B-B14F-4D97-AF65-F5344CB8AC3E}">
        <p14:creationId xmlns:p14="http://schemas.microsoft.com/office/powerpoint/2010/main" val="326104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A38D-2B3D-7F4B-85C5-8E19F1ED59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2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79C9E9-B3A3-BC4D-AE84-A1F1094B693F}"/>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This Problem asks for the Fourier series expansion of a sawtooth function. </a:t>
                </a:r>
              </a:p>
              <a:p>
                <a:r>
                  <a:rPr lang="en-US" sz="1600" dirty="0">
                    <a:latin typeface="Times New Roman" panose="02020603050405020304" pitchFamily="18" charset="0"/>
                    <a:cs typeface="Times New Roman" panose="02020603050405020304" pitchFamily="18" charset="0"/>
                  </a:rPr>
                  <a:t>The next few slides  will show the expansion for 3, 5, and 10 basis signals</a:t>
                </a:r>
              </a:p>
              <a:p>
                <a:r>
                  <a:rPr lang="en-US" sz="1600" dirty="0">
                    <a:latin typeface="Times New Roman" panose="02020603050405020304" pitchFamily="18" charset="0"/>
                    <a:cs typeface="Times New Roman" panose="02020603050405020304" pitchFamily="18" charset="0"/>
                  </a:rPr>
                  <a:t>In all plots the number n refers to the number of basis signals</a:t>
                </a:r>
              </a:p>
              <a:p>
                <a14:m>
                  <m:oMath xmlns:m="http://schemas.openxmlformats.org/officeDocument/2006/math">
                    <m:r>
                      <a:rPr lang="en-US" sz="1600" i="1">
                        <a:latin typeface="Cambria Math" panose="02040503050406030204" pitchFamily="18" charset="0"/>
                        <a:ea typeface="Cambria Math" panose="02040503050406030204" pitchFamily="18" charset="0"/>
                      </a:rPr>
                      <m:t>𝜔</m:t>
                    </m:r>
                    <m:r>
                      <a:rPr lang="en-US" sz="1600" i="1">
                        <a:latin typeface="Cambria Math" panose="02040503050406030204" pitchFamily="18" charset="0"/>
                        <a:ea typeface="Cambria Math" panose="02040503050406030204" pitchFamily="18" charset="0"/>
                      </a:rPr>
                      <m:t>=1 </m:t>
                    </m:r>
                    <m:r>
                      <a:rPr lang="en-US" sz="1600" i="1">
                        <a:latin typeface="Cambria Math" panose="02040503050406030204" pitchFamily="18" charset="0"/>
                        <a:ea typeface="Cambria Math" panose="02040503050406030204" pitchFamily="18" charset="0"/>
                      </a:rPr>
                      <m:t>𝑎𝑛𝑑</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𝑇</m:t>
                    </m:r>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𝜋</m:t>
                    </m:r>
                    <m:r>
                      <a:rPr lang="en-US" sz="1600" i="1">
                        <a:latin typeface="Cambria Math" panose="02040503050406030204" pitchFamily="18" charset="0"/>
                        <a:ea typeface="Cambria Math" panose="02040503050406030204" pitchFamily="18" charset="0"/>
                      </a:rPr>
                      <m:t>  </m:t>
                    </m:r>
                  </m:oMath>
                </a14:m>
                <a:r>
                  <a:rPr lang="en-US" sz="1600" dirty="0">
                    <a:latin typeface="Times New Roman" panose="02020603050405020304" pitchFamily="18" charset="0"/>
                    <a:cs typeface="Times New Roman" panose="02020603050405020304" pitchFamily="18" charset="0"/>
                  </a:rPr>
                  <a:t>for all samples</a:t>
                </a:r>
              </a:p>
              <a:p>
                <a:r>
                  <a:rPr lang="en-US" sz="1600" dirty="0">
                    <a:latin typeface="Times New Roman" panose="02020603050405020304" pitchFamily="18" charset="0"/>
                    <a:cs typeface="Times New Roman" panose="02020603050405020304" pitchFamily="18" charset="0"/>
                  </a:rPr>
                  <a:t>The final page for problem 2 is an expansion with 200 basis signals. You will find analysis for the lack of cosine functions on this page</a:t>
                </a:r>
              </a:p>
            </p:txBody>
          </p:sp>
        </mc:Choice>
        <mc:Fallback>
          <p:sp>
            <p:nvSpPr>
              <p:cNvPr id="3" name="Content Placeholder 2">
                <a:extLst>
                  <a:ext uri="{FF2B5EF4-FFF2-40B4-BE49-F238E27FC236}">
                    <a16:creationId xmlns:a16="http://schemas.microsoft.com/office/drawing/2014/main" id="{7379C9E9-B3A3-BC4D-AE84-A1F1094B693F}"/>
                  </a:ext>
                </a:extLst>
              </p:cNvPr>
              <p:cNvSpPr>
                <a:spLocks noGrp="1" noRot="1" noChangeAspect="1" noMove="1" noResize="1" noEditPoints="1" noAdjustHandles="1" noChangeArrowheads="1" noChangeShapeType="1" noTextEdit="1"/>
              </p:cNvSpPr>
              <p:nvPr>
                <p:ph idx="1"/>
              </p:nvPr>
            </p:nvSpPr>
            <p:spPr>
              <a:blipFill>
                <a:blip r:embed="rId2"/>
                <a:stretch>
                  <a:fillRect l="-214" t="-656" r="-1071"/>
                </a:stretch>
              </a:blipFill>
            </p:spPr>
            <p:txBody>
              <a:bodyPr/>
              <a:lstStyle/>
              <a:p>
                <a:r>
                  <a:rPr lang="en-US">
                    <a:noFill/>
                  </a:rPr>
                  <a:t> </a:t>
                </a:r>
              </a:p>
            </p:txBody>
          </p:sp>
        </mc:Fallback>
      </mc:AlternateContent>
    </p:spTree>
    <p:extLst>
      <p:ext uri="{BB962C8B-B14F-4D97-AF65-F5344CB8AC3E}">
        <p14:creationId xmlns:p14="http://schemas.microsoft.com/office/powerpoint/2010/main" val="3765910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DD4D-8578-8E4D-827B-E0D6D3858BA5}"/>
              </a:ext>
            </a:extLst>
          </p:cNvPr>
          <p:cNvSpPr>
            <a:spLocks noGrp="1"/>
          </p:cNvSpPr>
          <p:nvPr>
            <p:ph type="title"/>
          </p:nvPr>
        </p:nvSpPr>
        <p:spPr>
          <a:xfrm>
            <a:off x="374154" y="418134"/>
            <a:ext cx="5921693" cy="419576"/>
          </a:xfrm>
        </p:spPr>
        <p:txBody>
          <a:bodyPr>
            <a:normAutofit/>
          </a:bodyPr>
          <a:lstStyle/>
          <a:p>
            <a:r>
              <a:rPr lang="en-US" sz="1800" dirty="0">
                <a:latin typeface="Times New Roman" panose="02020603050405020304" pitchFamily="18" charset="0"/>
                <a:cs typeface="Times New Roman" panose="02020603050405020304" pitchFamily="18" charset="0"/>
              </a:rPr>
              <a:t>n = 3</a:t>
            </a:r>
          </a:p>
        </p:txBody>
      </p:sp>
      <p:pic>
        <p:nvPicPr>
          <p:cNvPr id="5" name="Content Placeholder 4">
            <a:extLst>
              <a:ext uri="{FF2B5EF4-FFF2-40B4-BE49-F238E27FC236}">
                <a16:creationId xmlns:a16="http://schemas.microsoft.com/office/drawing/2014/main" id="{80200448-97C3-0449-B102-C62F106AA6E3}"/>
              </a:ext>
            </a:extLst>
          </p:cNvPr>
          <p:cNvPicPr>
            <a:picLocks noGrp="1" noChangeAspect="1"/>
          </p:cNvPicPr>
          <p:nvPr>
            <p:ph idx="1"/>
          </p:nvPr>
        </p:nvPicPr>
        <p:blipFill>
          <a:blip r:embed="rId2"/>
          <a:srcRect/>
          <a:stretch/>
        </p:blipFill>
        <p:spPr>
          <a:xfrm>
            <a:off x="932141" y="973513"/>
            <a:ext cx="4805717" cy="2885285"/>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02670F6-C69E-AB42-AE47-8BB9F6DC6177}"/>
                  </a:ext>
                </a:extLst>
              </p:cNvPr>
              <p:cNvSpPr txBox="1"/>
              <p:nvPr/>
            </p:nvSpPr>
            <p:spPr>
              <a:xfrm>
                <a:off x="599420" y="4182025"/>
                <a:ext cx="54711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200">
                          <a:latin typeface="Times New Roman" panose="02020603050405020304" pitchFamily="18" charset="0"/>
                          <a:cs typeface="Times New Roman" panose="02020603050405020304" pitchFamily="18" charset="0"/>
                        </a:rPr>
                        <m:t>0.4773 − 0.3039</m:t>
                      </m:r>
                      <m:r>
                        <m:rPr>
                          <m:nor/>
                        </m:rPr>
                        <a:rPr lang="en-US" sz="1200">
                          <a:latin typeface="Times New Roman" panose="02020603050405020304" pitchFamily="18" charset="0"/>
                          <a:cs typeface="Times New Roman" panose="02020603050405020304" pitchFamily="18" charset="0"/>
                        </a:rPr>
                        <m:t>sin</m:t>
                      </m:r>
                      <m:r>
                        <m:rPr>
                          <m:nor/>
                        </m:rPr>
                        <a:rPr lang="en-US" sz="1200">
                          <a:latin typeface="Times New Roman" panose="02020603050405020304" pitchFamily="18" charset="0"/>
                          <a:cs typeface="Times New Roman" panose="02020603050405020304" pitchFamily="18" charset="0"/>
                        </a:rPr>
                        <m:t>(1</m:t>
                      </m:r>
                      <m:r>
                        <m:rPr>
                          <m:nor/>
                        </m:rPr>
                        <a:rPr lang="en-US" sz="1200">
                          <a:latin typeface="Times New Roman" panose="02020603050405020304" pitchFamily="18" charset="0"/>
                          <a:cs typeface="Times New Roman" panose="02020603050405020304" pitchFamily="18" charset="0"/>
                        </a:rPr>
                        <m:t>w</m:t>
                      </m:r>
                      <m:r>
                        <m:rPr>
                          <m:nor/>
                        </m:rPr>
                        <a:rPr lang="en-US" sz="1200">
                          <a:latin typeface="Times New Roman" panose="02020603050405020304" pitchFamily="18" charset="0"/>
                          <a:cs typeface="Times New Roman" panose="02020603050405020304" pitchFamily="18" charset="0"/>
                        </a:rPr>
                        <m:t> ∗ </m:t>
                      </m:r>
                      <m:r>
                        <m:rPr>
                          <m:nor/>
                        </m:rPr>
                        <a:rPr lang="en-US" sz="1200">
                          <a:latin typeface="Times New Roman" panose="02020603050405020304" pitchFamily="18" charset="0"/>
                          <a:cs typeface="Times New Roman" panose="02020603050405020304" pitchFamily="18" charset="0"/>
                        </a:rPr>
                        <m:t>t</m:t>
                      </m:r>
                      <m:r>
                        <m:rPr>
                          <m:nor/>
                        </m:rPr>
                        <a:rPr lang="en-US" sz="1200">
                          <a:latin typeface="Times New Roman" panose="02020603050405020304" pitchFamily="18" charset="0"/>
                          <a:cs typeface="Times New Roman" panose="02020603050405020304" pitchFamily="18" charset="0"/>
                        </a:rPr>
                        <m:t>) − 0.152</m:t>
                      </m:r>
                      <m:r>
                        <m:rPr>
                          <m:nor/>
                        </m:rPr>
                        <a:rPr lang="en-US" sz="1200">
                          <a:latin typeface="Times New Roman" panose="02020603050405020304" pitchFamily="18" charset="0"/>
                          <a:cs typeface="Times New Roman" panose="02020603050405020304" pitchFamily="18" charset="0"/>
                        </a:rPr>
                        <m:t>sin</m:t>
                      </m:r>
                      <m:r>
                        <m:rPr>
                          <m:nor/>
                        </m:rPr>
                        <a:rPr lang="en-US" sz="1200">
                          <a:latin typeface="Times New Roman" panose="02020603050405020304" pitchFamily="18" charset="0"/>
                          <a:cs typeface="Times New Roman" panose="02020603050405020304" pitchFamily="18" charset="0"/>
                        </a:rPr>
                        <m:t>(2</m:t>
                      </m:r>
                      <m:r>
                        <m:rPr>
                          <m:nor/>
                        </m:rPr>
                        <a:rPr lang="en-US" sz="1200">
                          <a:latin typeface="Times New Roman" panose="02020603050405020304" pitchFamily="18" charset="0"/>
                          <a:cs typeface="Times New Roman" panose="02020603050405020304" pitchFamily="18" charset="0"/>
                        </a:rPr>
                        <m:t>w</m:t>
                      </m:r>
                      <m:r>
                        <m:rPr>
                          <m:nor/>
                        </m:rPr>
                        <a:rPr lang="en-US" sz="1200">
                          <a:latin typeface="Times New Roman" panose="02020603050405020304" pitchFamily="18" charset="0"/>
                          <a:cs typeface="Times New Roman" panose="02020603050405020304" pitchFamily="18" charset="0"/>
                        </a:rPr>
                        <m:t> ∗ </m:t>
                      </m:r>
                      <m:r>
                        <m:rPr>
                          <m:nor/>
                        </m:rPr>
                        <a:rPr lang="en-US" sz="1200">
                          <a:latin typeface="Times New Roman" panose="02020603050405020304" pitchFamily="18" charset="0"/>
                          <a:cs typeface="Times New Roman" panose="02020603050405020304" pitchFamily="18" charset="0"/>
                        </a:rPr>
                        <m:t>t</m:t>
                      </m:r>
                      <m:r>
                        <m:rPr>
                          <m:nor/>
                        </m:rPr>
                        <a:rPr lang="en-US" sz="1200">
                          <a:latin typeface="Times New Roman" panose="02020603050405020304" pitchFamily="18" charset="0"/>
                          <a:cs typeface="Times New Roman" panose="02020603050405020304" pitchFamily="18" charset="0"/>
                        </a:rPr>
                        <m:t>)</m:t>
                      </m:r>
                    </m:oMath>
                  </m:oMathPara>
                </a14:m>
                <a:endParaRPr lang="en-US" sz="1200" dirty="0">
                  <a:latin typeface="Times New Roman" panose="02020603050405020304" pitchFamily="18" charset="0"/>
                  <a:cs typeface="Times New Roman" panose="02020603050405020304" pitchFamily="18" charset="0"/>
                </a:endParaRPr>
              </a:p>
              <a:p>
                <a:endParaRPr lang="en-US" sz="1200" dirty="0"/>
              </a:p>
            </p:txBody>
          </p:sp>
        </mc:Choice>
        <mc:Fallback>
          <p:sp>
            <p:nvSpPr>
              <p:cNvPr id="6" name="TextBox 5">
                <a:extLst>
                  <a:ext uri="{FF2B5EF4-FFF2-40B4-BE49-F238E27FC236}">
                    <a16:creationId xmlns:a16="http://schemas.microsoft.com/office/drawing/2014/main" id="{702670F6-C69E-AB42-AE47-8BB9F6DC6177}"/>
                  </a:ext>
                </a:extLst>
              </p:cNvPr>
              <p:cNvSpPr txBox="1">
                <a:spLocks noRot="1" noChangeAspect="1" noMove="1" noResize="1" noEditPoints="1" noAdjustHandles="1" noChangeArrowheads="1" noChangeShapeType="1" noTextEdit="1"/>
              </p:cNvSpPr>
              <p:nvPr/>
            </p:nvSpPr>
            <p:spPr>
              <a:xfrm>
                <a:off x="599420" y="4182025"/>
                <a:ext cx="5471160" cy="461665"/>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697A7E5-5269-F84E-9C9F-0DA63CA8F115}"/>
              </a:ext>
            </a:extLst>
          </p:cNvPr>
          <p:cNvSpPr txBox="1"/>
          <p:nvPr/>
        </p:nvSpPr>
        <p:spPr>
          <a:xfrm>
            <a:off x="599420" y="5115209"/>
            <a:ext cx="5471160" cy="156966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Explanation: </a:t>
            </a:r>
          </a:p>
          <a:p>
            <a:r>
              <a:rPr lang="en-US" sz="1200" dirty="0">
                <a:latin typeface="Times New Roman" panose="02020603050405020304" pitchFamily="18" charset="0"/>
                <a:cs typeface="Times New Roman" panose="02020603050405020304" pitchFamily="18" charset="0"/>
              </a:rPr>
              <a:t>	At n = 3 basis signals, we see that the number of basis signals is not enough to accurately fit the expansion to  original signal. However, the expansion is able to fit the sawtooth wave to a general sinusoidal signal. We also see a lot of distortion between the input signal and the expansion. Another item I noticed is that the cosine signals at this low basis signal value are not contributing much to the total expansion. It seems that the expansion mostly consists of to sinusoids functioning at 2 different frequencies.</a:t>
            </a:r>
          </a:p>
        </p:txBody>
      </p:sp>
    </p:spTree>
    <p:extLst>
      <p:ext uri="{BB962C8B-B14F-4D97-AF65-F5344CB8AC3E}">
        <p14:creationId xmlns:p14="http://schemas.microsoft.com/office/powerpoint/2010/main" val="3715287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DD4D-8578-8E4D-827B-E0D6D3858BA5}"/>
              </a:ext>
            </a:extLst>
          </p:cNvPr>
          <p:cNvSpPr>
            <a:spLocks noGrp="1"/>
          </p:cNvSpPr>
          <p:nvPr>
            <p:ph type="title"/>
          </p:nvPr>
        </p:nvSpPr>
        <p:spPr>
          <a:xfrm>
            <a:off x="374154" y="418134"/>
            <a:ext cx="5921693" cy="419576"/>
          </a:xfrm>
        </p:spPr>
        <p:txBody>
          <a:bodyPr>
            <a:normAutofit/>
          </a:bodyPr>
          <a:lstStyle/>
          <a:p>
            <a:r>
              <a:rPr lang="en-US" sz="1800" dirty="0"/>
              <a:t>n = 5</a:t>
            </a:r>
          </a:p>
        </p:txBody>
      </p:sp>
      <p:pic>
        <p:nvPicPr>
          <p:cNvPr id="5" name="Content Placeholder 4">
            <a:extLst>
              <a:ext uri="{FF2B5EF4-FFF2-40B4-BE49-F238E27FC236}">
                <a16:creationId xmlns:a16="http://schemas.microsoft.com/office/drawing/2014/main" id="{80200448-97C3-0449-B102-C62F106AA6E3}"/>
              </a:ext>
            </a:extLst>
          </p:cNvPr>
          <p:cNvPicPr>
            <a:picLocks noGrp="1" noChangeAspect="1"/>
          </p:cNvPicPr>
          <p:nvPr>
            <p:ph idx="1"/>
          </p:nvPr>
        </p:nvPicPr>
        <p:blipFill>
          <a:blip r:embed="rId2"/>
          <a:srcRect/>
          <a:stretch/>
        </p:blipFill>
        <p:spPr>
          <a:xfrm>
            <a:off x="932142" y="973513"/>
            <a:ext cx="4805715" cy="2885285"/>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02670F6-C69E-AB42-AE47-8BB9F6DC6177}"/>
                  </a:ext>
                </a:extLst>
              </p:cNvPr>
              <p:cNvSpPr txBox="1"/>
              <p:nvPr/>
            </p:nvSpPr>
            <p:spPr>
              <a:xfrm>
                <a:off x="0" y="4182025"/>
                <a:ext cx="6858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  </m:t>
                      </m:r>
                      <m:r>
                        <a:rPr lang="en-US" sz="1200">
                          <a:latin typeface="Cambria Math" panose="02040503050406030204" pitchFamily="18" charset="0"/>
                        </a:rPr>
                        <m:t>0.4773 − 0.3039</m:t>
                      </m:r>
                      <m:r>
                        <m:rPr>
                          <m:sty m:val="p"/>
                        </m:rPr>
                        <a:rPr lang="en-US" sz="1200">
                          <a:latin typeface="Cambria Math" panose="02040503050406030204" pitchFamily="18" charset="0"/>
                        </a:rPr>
                        <m:t>sin</m:t>
                      </m:r>
                      <m:d>
                        <m:dPr>
                          <m:ctrlPr>
                            <a:rPr lang="en-US" sz="1200" i="1">
                              <a:latin typeface="Cambria Math" panose="02040503050406030204" pitchFamily="18" charset="0"/>
                            </a:rPr>
                          </m:ctrlPr>
                        </m:dPr>
                        <m:e>
                          <m:r>
                            <a:rPr lang="en-US" sz="1200">
                              <a:latin typeface="Cambria Math" panose="02040503050406030204" pitchFamily="18" charset="0"/>
                            </a:rPr>
                            <m:t>1</m:t>
                          </m:r>
                          <m:r>
                            <m:rPr>
                              <m:sty m:val="p"/>
                            </m:rPr>
                            <a:rPr lang="en-US" sz="1200">
                              <a:latin typeface="Cambria Math" panose="02040503050406030204" pitchFamily="18" charset="0"/>
                            </a:rPr>
                            <m:t>w</m:t>
                          </m:r>
                          <m:r>
                            <a:rPr lang="en-US" sz="1200">
                              <a:latin typeface="Cambria Math" panose="02040503050406030204" pitchFamily="18" charset="0"/>
                            </a:rPr>
                            <m:t> ∗ </m:t>
                          </m:r>
                          <m:r>
                            <m:rPr>
                              <m:sty m:val="p"/>
                            </m:rPr>
                            <a:rPr lang="en-US" sz="1200">
                              <a:latin typeface="Cambria Math" panose="02040503050406030204" pitchFamily="18" charset="0"/>
                            </a:rPr>
                            <m:t>t</m:t>
                          </m:r>
                        </m:e>
                      </m:d>
                      <m:r>
                        <a:rPr lang="en-US" sz="1200">
                          <a:latin typeface="Cambria Math" panose="02040503050406030204" pitchFamily="18" charset="0"/>
                        </a:rPr>
                        <m:t>− 0.152</m:t>
                      </m:r>
                      <m:r>
                        <m:rPr>
                          <m:sty m:val="p"/>
                        </m:rPr>
                        <a:rPr lang="en-US" sz="1200">
                          <a:latin typeface="Cambria Math" panose="02040503050406030204" pitchFamily="18" charset="0"/>
                        </a:rPr>
                        <m:t>sin</m:t>
                      </m:r>
                      <m:d>
                        <m:dPr>
                          <m:ctrlPr>
                            <a:rPr lang="en-US" sz="1200" i="1">
                              <a:latin typeface="Cambria Math" panose="02040503050406030204" pitchFamily="18" charset="0"/>
                            </a:rPr>
                          </m:ctrlPr>
                        </m:dPr>
                        <m:e>
                          <m:r>
                            <a:rPr lang="en-US" sz="1200">
                              <a:latin typeface="Cambria Math" panose="02040503050406030204" pitchFamily="18" charset="0"/>
                            </a:rPr>
                            <m:t>2</m:t>
                          </m:r>
                          <m:r>
                            <m:rPr>
                              <m:sty m:val="p"/>
                            </m:rPr>
                            <a:rPr lang="en-US" sz="1200">
                              <a:latin typeface="Cambria Math" panose="02040503050406030204" pitchFamily="18" charset="0"/>
                            </a:rPr>
                            <m:t>w</m:t>
                          </m:r>
                          <m:r>
                            <a:rPr lang="en-US" sz="1200">
                              <a:latin typeface="Cambria Math" panose="02040503050406030204" pitchFamily="18" charset="0"/>
                            </a:rPr>
                            <m:t> ∗ </m:t>
                          </m:r>
                          <m:r>
                            <m:rPr>
                              <m:sty m:val="p"/>
                            </m:rPr>
                            <a:rPr lang="en-US" sz="1200">
                              <a:latin typeface="Cambria Math" panose="02040503050406030204" pitchFamily="18" charset="0"/>
                            </a:rPr>
                            <m:t>t</m:t>
                          </m:r>
                        </m:e>
                      </m:d>
                      <m:r>
                        <a:rPr lang="en-US" sz="1200">
                          <a:latin typeface="Cambria Math" panose="02040503050406030204" pitchFamily="18" charset="0"/>
                        </a:rPr>
                        <m:t> − 0.1013</m:t>
                      </m:r>
                      <m:r>
                        <m:rPr>
                          <m:sty m:val="p"/>
                        </m:rPr>
                        <a:rPr lang="en-US" sz="1200">
                          <a:latin typeface="Cambria Math" panose="02040503050406030204" pitchFamily="18" charset="0"/>
                        </a:rPr>
                        <m:t>sin</m:t>
                      </m:r>
                      <m:r>
                        <a:rPr lang="en-US" sz="1200">
                          <a:latin typeface="Cambria Math" panose="02040503050406030204" pitchFamily="18" charset="0"/>
                        </a:rPr>
                        <m:t>(3</m:t>
                      </m:r>
                      <m:r>
                        <m:rPr>
                          <m:sty m:val="p"/>
                        </m:rPr>
                        <a:rPr lang="en-US" sz="1200">
                          <a:latin typeface="Cambria Math" panose="02040503050406030204" pitchFamily="18" charset="0"/>
                        </a:rPr>
                        <m:t>w</m:t>
                      </m:r>
                      <m:r>
                        <a:rPr lang="en-US" sz="1200">
                          <a:latin typeface="Cambria Math" panose="02040503050406030204" pitchFamily="18" charset="0"/>
                        </a:rPr>
                        <m:t> ∗ </m:t>
                      </m:r>
                      <m:r>
                        <m:rPr>
                          <m:sty m:val="p"/>
                        </m:rPr>
                        <a:rPr lang="en-US" sz="1200">
                          <a:latin typeface="Cambria Math" panose="02040503050406030204" pitchFamily="18" charset="0"/>
                        </a:rPr>
                        <m:t>t</m:t>
                      </m:r>
                      <m:r>
                        <a:rPr lang="en-US" sz="1200">
                          <a:latin typeface="Cambria Math" panose="02040503050406030204" pitchFamily="18" charset="0"/>
                        </a:rPr>
                        <m:t>) − 0.076</m:t>
                      </m:r>
                      <m:r>
                        <m:rPr>
                          <m:sty m:val="p"/>
                        </m:rPr>
                        <a:rPr lang="en-US" sz="1200">
                          <a:latin typeface="Cambria Math" panose="02040503050406030204" pitchFamily="18" charset="0"/>
                        </a:rPr>
                        <m:t>sin</m:t>
                      </m:r>
                      <m:r>
                        <a:rPr lang="en-US" sz="1200">
                          <a:latin typeface="Cambria Math" panose="02040503050406030204" pitchFamily="18" charset="0"/>
                        </a:rPr>
                        <m:t>(4</m:t>
                      </m:r>
                      <m:r>
                        <m:rPr>
                          <m:sty m:val="p"/>
                        </m:rPr>
                        <a:rPr lang="en-US" sz="1200">
                          <a:latin typeface="Cambria Math" panose="02040503050406030204" pitchFamily="18" charset="0"/>
                        </a:rPr>
                        <m:t>w</m:t>
                      </m:r>
                      <m:r>
                        <a:rPr lang="en-US" sz="1200">
                          <a:latin typeface="Cambria Math" panose="02040503050406030204" pitchFamily="18" charset="0"/>
                        </a:rPr>
                        <m:t> ∗ </m:t>
                      </m:r>
                      <m:r>
                        <m:rPr>
                          <m:sty m:val="p"/>
                        </m:rPr>
                        <a:rPr lang="en-US" sz="1200">
                          <a:latin typeface="Cambria Math" panose="02040503050406030204" pitchFamily="18" charset="0"/>
                        </a:rPr>
                        <m:t>t</m:t>
                      </m:r>
                      <m:r>
                        <a:rPr lang="en-US" sz="1200">
                          <a:latin typeface="Cambria Math" panose="02040503050406030204" pitchFamily="18" charset="0"/>
                        </a:rPr>
                        <m:t>)</m:t>
                      </m:r>
                    </m:oMath>
                  </m:oMathPara>
                </a14:m>
                <a:endParaRPr lang="en-US" sz="1200" dirty="0"/>
              </a:p>
              <a:p>
                <a:endParaRPr lang="en-US" sz="1200" dirty="0"/>
              </a:p>
            </p:txBody>
          </p:sp>
        </mc:Choice>
        <mc:Fallback>
          <p:sp>
            <p:nvSpPr>
              <p:cNvPr id="6" name="TextBox 5">
                <a:extLst>
                  <a:ext uri="{FF2B5EF4-FFF2-40B4-BE49-F238E27FC236}">
                    <a16:creationId xmlns:a16="http://schemas.microsoft.com/office/drawing/2014/main" id="{702670F6-C69E-AB42-AE47-8BB9F6DC6177}"/>
                  </a:ext>
                </a:extLst>
              </p:cNvPr>
              <p:cNvSpPr txBox="1">
                <a:spLocks noRot="1" noChangeAspect="1" noMove="1" noResize="1" noEditPoints="1" noAdjustHandles="1" noChangeArrowheads="1" noChangeShapeType="1" noTextEdit="1"/>
              </p:cNvSpPr>
              <p:nvPr/>
            </p:nvSpPr>
            <p:spPr>
              <a:xfrm>
                <a:off x="0" y="4182025"/>
                <a:ext cx="6858000" cy="461665"/>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4A1CEC9-E338-E446-AE82-01642D8854E0}"/>
              </a:ext>
            </a:extLst>
          </p:cNvPr>
          <p:cNvSpPr txBox="1"/>
          <p:nvPr/>
        </p:nvSpPr>
        <p:spPr>
          <a:xfrm>
            <a:off x="624565" y="5633453"/>
            <a:ext cx="5471160"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Explanation: </a:t>
            </a:r>
          </a:p>
          <a:p>
            <a:r>
              <a:rPr lang="en-US" sz="1200" dirty="0">
                <a:latin typeface="Times New Roman" panose="02020603050405020304" pitchFamily="18" charset="0"/>
                <a:cs typeface="Times New Roman" panose="02020603050405020304" pitchFamily="18" charset="0"/>
              </a:rPr>
              <a:t>	At n = 5 basis signals, we see that a small increase in the number of basis signals to utilize leads to an expansion with less distortion and more ability to fit to the original signal. Once again, the cosine terms offer nothing to the signal expansion. Finally, the for this specific case, we can see that as the value of omega(w) increases the amount that each basis term contributes to the  expansion decreases. In other words, as |w| increases, the coefficients decrease.  </a:t>
            </a:r>
          </a:p>
        </p:txBody>
      </p:sp>
    </p:spTree>
    <p:extLst>
      <p:ext uri="{BB962C8B-B14F-4D97-AF65-F5344CB8AC3E}">
        <p14:creationId xmlns:p14="http://schemas.microsoft.com/office/powerpoint/2010/main" val="3786482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DD4D-8578-8E4D-827B-E0D6D3858BA5}"/>
              </a:ext>
            </a:extLst>
          </p:cNvPr>
          <p:cNvSpPr>
            <a:spLocks noGrp="1"/>
          </p:cNvSpPr>
          <p:nvPr>
            <p:ph type="title"/>
          </p:nvPr>
        </p:nvSpPr>
        <p:spPr>
          <a:xfrm>
            <a:off x="374154" y="418134"/>
            <a:ext cx="5921693" cy="419576"/>
          </a:xfrm>
        </p:spPr>
        <p:txBody>
          <a:bodyPr>
            <a:normAutofit/>
          </a:bodyPr>
          <a:lstStyle/>
          <a:p>
            <a:r>
              <a:rPr lang="en-US" sz="1800" dirty="0"/>
              <a:t>n = 3; w = 2 * pi</a:t>
            </a:r>
          </a:p>
        </p:txBody>
      </p:sp>
      <p:pic>
        <p:nvPicPr>
          <p:cNvPr id="5" name="Content Placeholder 4">
            <a:extLst>
              <a:ext uri="{FF2B5EF4-FFF2-40B4-BE49-F238E27FC236}">
                <a16:creationId xmlns:a16="http://schemas.microsoft.com/office/drawing/2014/main" id="{80200448-97C3-0449-B102-C62F106AA6E3}"/>
              </a:ext>
            </a:extLst>
          </p:cNvPr>
          <p:cNvPicPr>
            <a:picLocks noGrp="1" noChangeAspect="1"/>
          </p:cNvPicPr>
          <p:nvPr>
            <p:ph idx="1"/>
          </p:nvPr>
        </p:nvPicPr>
        <p:blipFill>
          <a:blip r:embed="rId2"/>
          <a:srcRect/>
          <a:stretch/>
        </p:blipFill>
        <p:spPr>
          <a:xfrm>
            <a:off x="932142" y="973513"/>
            <a:ext cx="4805715" cy="2885285"/>
          </a:xfrm>
        </p:spPr>
      </p:pic>
      <p:sp>
        <p:nvSpPr>
          <p:cNvPr id="6" name="TextBox 5">
            <a:extLst>
              <a:ext uri="{FF2B5EF4-FFF2-40B4-BE49-F238E27FC236}">
                <a16:creationId xmlns:a16="http://schemas.microsoft.com/office/drawing/2014/main" id="{702670F6-C69E-AB42-AE47-8BB9F6DC6177}"/>
              </a:ext>
            </a:extLst>
          </p:cNvPr>
          <p:cNvSpPr txBox="1"/>
          <p:nvPr/>
        </p:nvSpPr>
        <p:spPr>
          <a:xfrm>
            <a:off x="706582" y="4065007"/>
            <a:ext cx="5589265" cy="646331"/>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0.4773 - 0.3039sin(w * t) - 0.152sin(2w * t) - 0.1013sin(3w * t) - 0.076sin(4w * t) - 0.0608sin(5w * t) - 0.0507sin(6w * t) - 0.0434sin(7w * t) -   0.038sin(8w * t) - 0.0338sin(9w * t)</a:t>
            </a:r>
          </a:p>
        </p:txBody>
      </p:sp>
      <p:sp>
        <p:nvSpPr>
          <p:cNvPr id="7" name="TextBox 6">
            <a:extLst>
              <a:ext uri="{FF2B5EF4-FFF2-40B4-BE49-F238E27FC236}">
                <a16:creationId xmlns:a16="http://schemas.microsoft.com/office/drawing/2014/main" id="{3B17BA92-A3D9-8646-BAFF-9B74F1213256}"/>
              </a:ext>
            </a:extLst>
          </p:cNvPr>
          <p:cNvSpPr txBox="1"/>
          <p:nvPr/>
        </p:nvSpPr>
        <p:spPr>
          <a:xfrm>
            <a:off x="624565" y="5633453"/>
            <a:ext cx="5471160" cy="156966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Explanation: </a:t>
            </a:r>
          </a:p>
          <a:p>
            <a:r>
              <a:rPr lang="en-US" sz="1200" dirty="0">
                <a:latin typeface="Times New Roman" panose="02020603050405020304" pitchFamily="18" charset="0"/>
                <a:cs typeface="Times New Roman" panose="02020603050405020304" pitchFamily="18" charset="0"/>
              </a:rPr>
              <a:t>	At n = 10 basis signals, we see there is very little distortion between the expansion and the original signal. The distortion seems to occur only at locations with very sharp angles. This indicates that lower omega basis signals in the expansion are used to fit the general shape of the original signal. As the value of |w| increases, we see the basis signals are at a higher frequency and are better able to fit to the original signals linear and instantaneous features. Once again, it is clear that the cosine function has little to no affect on the overall expansion of the sawtooth wave.</a:t>
            </a:r>
          </a:p>
        </p:txBody>
      </p:sp>
    </p:spTree>
    <p:extLst>
      <p:ext uri="{BB962C8B-B14F-4D97-AF65-F5344CB8AC3E}">
        <p14:creationId xmlns:p14="http://schemas.microsoft.com/office/powerpoint/2010/main" val="50347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DD4D-8578-8E4D-827B-E0D6D3858BA5}"/>
              </a:ext>
            </a:extLst>
          </p:cNvPr>
          <p:cNvSpPr>
            <a:spLocks noGrp="1"/>
          </p:cNvSpPr>
          <p:nvPr>
            <p:ph type="title"/>
          </p:nvPr>
        </p:nvSpPr>
        <p:spPr>
          <a:xfrm>
            <a:off x="374154" y="418134"/>
            <a:ext cx="5921693" cy="419576"/>
          </a:xfrm>
        </p:spPr>
        <p:txBody>
          <a:bodyPr>
            <a:normAutofit/>
          </a:bodyPr>
          <a:lstStyle/>
          <a:p>
            <a:r>
              <a:rPr lang="en-US" sz="1800" dirty="0"/>
              <a:t>n =200</a:t>
            </a:r>
          </a:p>
        </p:txBody>
      </p:sp>
      <p:pic>
        <p:nvPicPr>
          <p:cNvPr id="5" name="Content Placeholder 4">
            <a:extLst>
              <a:ext uri="{FF2B5EF4-FFF2-40B4-BE49-F238E27FC236}">
                <a16:creationId xmlns:a16="http://schemas.microsoft.com/office/drawing/2014/main" id="{80200448-97C3-0449-B102-C62F106AA6E3}"/>
              </a:ext>
            </a:extLst>
          </p:cNvPr>
          <p:cNvPicPr>
            <a:picLocks noGrp="1" noChangeAspect="1"/>
          </p:cNvPicPr>
          <p:nvPr>
            <p:ph idx="1"/>
          </p:nvPr>
        </p:nvPicPr>
        <p:blipFill>
          <a:blip r:embed="rId2"/>
          <a:srcRect/>
          <a:stretch/>
        </p:blipFill>
        <p:spPr>
          <a:xfrm>
            <a:off x="932142" y="973513"/>
            <a:ext cx="4805715" cy="2885284"/>
          </a:xfrm>
        </p:spPr>
      </p:pic>
      <p:sp>
        <p:nvSpPr>
          <p:cNvPr id="7" name="Rectangle 6">
            <a:extLst>
              <a:ext uri="{FF2B5EF4-FFF2-40B4-BE49-F238E27FC236}">
                <a16:creationId xmlns:a16="http://schemas.microsoft.com/office/drawing/2014/main" id="{FBDE1297-EB2F-D34E-BA08-5D839A42992D}"/>
              </a:ext>
            </a:extLst>
          </p:cNvPr>
          <p:cNvSpPr/>
          <p:nvPr/>
        </p:nvSpPr>
        <p:spPr>
          <a:xfrm>
            <a:off x="662233" y="5069063"/>
            <a:ext cx="5533533" cy="2123658"/>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Explanation: </a:t>
            </a:r>
          </a:p>
          <a:p>
            <a:pPr marL="7938" indent="-7938"/>
            <a:r>
              <a:rPr lang="en-US" sz="1200" dirty="0">
                <a:latin typeface="Times New Roman" panose="02020603050405020304" pitchFamily="18" charset="0"/>
                <a:cs typeface="Times New Roman" panose="02020603050405020304" pitchFamily="18" charset="0"/>
              </a:rPr>
              <a:t>		In order to confirm that there are truly no cosine functions, I choose to plot the expansion for  n = 200. The main reason for the lack of cosine terms is due to the nature of the cosine function and the first step of the Fourier expansion. The first step in the Fourier expansion is to solve of a</a:t>
            </a:r>
            <a:r>
              <a:rPr lang="en-US" sz="1200" baseline="-25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or D</a:t>
            </a:r>
            <a:r>
              <a:rPr lang="en-US" sz="1200" baseline="-25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This is essentially where the Fourier Expansion accounts for any DC or constant signal offsets along the y axis. In the case of this a</a:t>
            </a:r>
            <a:r>
              <a:rPr lang="en-US" sz="1200" baseline="-25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is 0.4773. Subtracting a</a:t>
            </a:r>
            <a:r>
              <a:rPr lang="en-US" sz="1200" baseline="-25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from the saw tooth wave normalizes the function to be around the x axis. It also reveals that the saw tooth wave in its new normalized state is an odd function. There fore, the expansion components must be odd, and sin function is also odd. There fore, only the sin components contribute to the expansion of the sawtooth wave.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7D7D9A-6BBC-4C4D-A081-CC91165DAB39}"/>
                  </a:ext>
                </a:extLst>
              </p:cNvPr>
              <p:cNvSpPr txBox="1"/>
              <p:nvPr/>
            </p:nvSpPr>
            <p:spPr>
              <a:xfrm>
                <a:off x="374155" y="4182025"/>
                <a:ext cx="58192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200" smtClean="0">
                          <a:latin typeface="Times New Roman" panose="02020603050405020304" pitchFamily="18" charset="0"/>
                          <a:cs typeface="Times New Roman" panose="02020603050405020304" pitchFamily="18" charset="0"/>
                        </a:rPr>
                        <m:t>0.4773 − 0.0002</m:t>
                      </m:r>
                      <m:r>
                        <m:rPr>
                          <m:nor/>
                        </m:rPr>
                        <a:rPr lang="en-US" sz="1200" smtClean="0">
                          <a:latin typeface="Times New Roman" panose="02020603050405020304" pitchFamily="18" charset="0"/>
                          <a:cs typeface="Times New Roman" panose="02020603050405020304" pitchFamily="18" charset="0"/>
                        </a:rPr>
                        <m:t>cos</m:t>
                      </m:r>
                      <m:r>
                        <m:rPr>
                          <m:nor/>
                        </m:rPr>
                        <a:rPr lang="en-US" sz="1200" smtClean="0">
                          <a:latin typeface="Times New Roman" panose="02020603050405020304" pitchFamily="18" charset="0"/>
                          <a:cs typeface="Times New Roman" panose="02020603050405020304" pitchFamily="18" charset="0"/>
                        </a:rPr>
                        <m:t>(1</m:t>
                      </m:r>
                      <m:r>
                        <m:rPr>
                          <m:nor/>
                        </m:rPr>
                        <a:rPr lang="en-US" sz="1200" smtClean="0">
                          <a:latin typeface="Times New Roman" panose="02020603050405020304" pitchFamily="18" charset="0"/>
                          <a:cs typeface="Times New Roman" panose="02020603050405020304" pitchFamily="18" charset="0"/>
                        </a:rPr>
                        <m:t>w</m:t>
                      </m:r>
                      <m:r>
                        <m:rPr>
                          <m:nor/>
                        </m:rPr>
                        <a:rPr lang="en-US" sz="1200" smtClean="0">
                          <a:latin typeface="Times New Roman" panose="02020603050405020304" pitchFamily="18" charset="0"/>
                          <a:cs typeface="Times New Roman" panose="02020603050405020304" pitchFamily="18" charset="0"/>
                        </a:rPr>
                        <m:t> ∗ </m:t>
                      </m:r>
                      <m:r>
                        <m:rPr>
                          <m:nor/>
                        </m:rPr>
                        <a:rPr lang="en-US" sz="1200" smtClean="0">
                          <a:latin typeface="Times New Roman" panose="02020603050405020304" pitchFamily="18" charset="0"/>
                          <a:cs typeface="Times New Roman" panose="02020603050405020304" pitchFamily="18" charset="0"/>
                        </a:rPr>
                        <m:t>t</m:t>
                      </m:r>
                      <m:r>
                        <m:rPr>
                          <m:nor/>
                        </m:rPr>
                        <a:rPr lang="en-US" sz="1200" smtClean="0">
                          <a:latin typeface="Times New Roman" panose="02020603050405020304" pitchFamily="18" charset="0"/>
                          <a:cs typeface="Times New Roman" panose="02020603050405020304" pitchFamily="18" charset="0"/>
                        </a:rPr>
                        <m:t>) − 0.3039</m:t>
                      </m:r>
                      <m:r>
                        <m:rPr>
                          <m:nor/>
                        </m:rPr>
                        <a:rPr lang="en-US" sz="1200" smtClean="0">
                          <a:latin typeface="Times New Roman" panose="02020603050405020304" pitchFamily="18" charset="0"/>
                          <a:cs typeface="Times New Roman" panose="02020603050405020304" pitchFamily="18" charset="0"/>
                        </a:rPr>
                        <m:t>sin</m:t>
                      </m:r>
                      <m:r>
                        <m:rPr>
                          <m:nor/>
                        </m:rPr>
                        <a:rPr lang="en-US" sz="1200" smtClean="0">
                          <a:latin typeface="Times New Roman" panose="02020603050405020304" pitchFamily="18" charset="0"/>
                          <a:cs typeface="Times New Roman" panose="02020603050405020304" pitchFamily="18" charset="0"/>
                        </a:rPr>
                        <m:t>(1</m:t>
                      </m:r>
                      <m:r>
                        <m:rPr>
                          <m:nor/>
                        </m:rPr>
                        <a:rPr lang="en-US" sz="1200" smtClean="0">
                          <a:latin typeface="Times New Roman" panose="02020603050405020304" pitchFamily="18" charset="0"/>
                          <a:cs typeface="Times New Roman" panose="02020603050405020304" pitchFamily="18" charset="0"/>
                        </a:rPr>
                        <m:t>w</m:t>
                      </m:r>
                      <m:r>
                        <m:rPr>
                          <m:nor/>
                        </m:rPr>
                        <a:rPr lang="en-US" sz="1200" smtClean="0">
                          <a:latin typeface="Times New Roman" panose="02020603050405020304" pitchFamily="18" charset="0"/>
                          <a:cs typeface="Times New Roman" panose="02020603050405020304" pitchFamily="18" charset="0"/>
                        </a:rPr>
                        <m:t> ∗ </m:t>
                      </m:r>
                      <m:r>
                        <m:rPr>
                          <m:nor/>
                        </m:rPr>
                        <a:rPr lang="en-US" sz="1200" smtClean="0">
                          <a:latin typeface="Times New Roman" panose="02020603050405020304" pitchFamily="18" charset="0"/>
                          <a:cs typeface="Times New Roman" panose="02020603050405020304" pitchFamily="18" charset="0"/>
                        </a:rPr>
                        <m:t>t</m:t>
                      </m:r>
                      <m:r>
                        <m:rPr>
                          <m:nor/>
                        </m:rPr>
                        <a:rPr lang="en-US" sz="1200" smtClean="0">
                          <a:latin typeface="Times New Roman" panose="02020603050405020304" pitchFamily="18" charset="0"/>
                          <a:cs typeface="Times New Roman" panose="02020603050405020304" pitchFamily="18" charset="0"/>
                        </a:rPr>
                        <m:t>) − 0.0002</m:t>
                      </m:r>
                      <m:r>
                        <m:rPr>
                          <m:nor/>
                        </m:rPr>
                        <a:rPr lang="en-US" sz="1200" smtClean="0">
                          <a:latin typeface="Times New Roman" panose="02020603050405020304" pitchFamily="18" charset="0"/>
                          <a:cs typeface="Times New Roman" panose="02020603050405020304" pitchFamily="18" charset="0"/>
                        </a:rPr>
                        <m:t>cos</m:t>
                      </m:r>
                      <m:r>
                        <m:rPr>
                          <m:nor/>
                        </m:rPr>
                        <a:rPr lang="en-US" sz="1200" smtClean="0">
                          <a:latin typeface="Times New Roman" panose="02020603050405020304" pitchFamily="18" charset="0"/>
                          <a:cs typeface="Times New Roman" panose="02020603050405020304" pitchFamily="18" charset="0"/>
                        </a:rPr>
                        <m:t>(2</m:t>
                      </m:r>
                      <m:r>
                        <m:rPr>
                          <m:nor/>
                        </m:rPr>
                        <a:rPr lang="en-US" sz="1200" smtClean="0">
                          <a:latin typeface="Times New Roman" panose="02020603050405020304" pitchFamily="18" charset="0"/>
                          <a:cs typeface="Times New Roman" panose="02020603050405020304" pitchFamily="18" charset="0"/>
                        </a:rPr>
                        <m:t>w</m:t>
                      </m:r>
                      <m:r>
                        <m:rPr>
                          <m:nor/>
                        </m:rPr>
                        <a:rPr lang="en-US" sz="1200" smtClean="0">
                          <a:latin typeface="Times New Roman" panose="02020603050405020304" pitchFamily="18" charset="0"/>
                          <a:cs typeface="Times New Roman" panose="02020603050405020304" pitchFamily="18" charset="0"/>
                        </a:rPr>
                        <m:t> ∗ </m:t>
                      </m:r>
                      <m:r>
                        <m:rPr>
                          <m:nor/>
                        </m:rPr>
                        <a:rPr lang="en-US" sz="1200" smtClean="0">
                          <a:latin typeface="Times New Roman" panose="02020603050405020304" pitchFamily="18" charset="0"/>
                          <a:cs typeface="Times New Roman" panose="02020603050405020304" pitchFamily="18" charset="0"/>
                        </a:rPr>
                        <m:t>t</m:t>
                      </m:r>
                      <m:r>
                        <m:rPr>
                          <m:nor/>
                        </m:rPr>
                        <a:rPr lang="en-US" sz="1200" smtClean="0">
                          <a:latin typeface="Times New Roman" panose="02020603050405020304" pitchFamily="18" charset="0"/>
                          <a:cs typeface="Times New Roman" panose="02020603050405020304" pitchFamily="18" charset="0"/>
                        </a:rPr>
                        <m:t>) − 0.152</m:t>
                      </m:r>
                      <m:r>
                        <m:rPr>
                          <m:nor/>
                        </m:rPr>
                        <a:rPr lang="en-US" sz="1200" smtClean="0">
                          <a:latin typeface="Times New Roman" panose="02020603050405020304" pitchFamily="18" charset="0"/>
                          <a:cs typeface="Times New Roman" panose="02020603050405020304" pitchFamily="18" charset="0"/>
                        </a:rPr>
                        <m:t>sin</m:t>
                      </m:r>
                      <m:r>
                        <m:rPr>
                          <m:nor/>
                        </m:rPr>
                        <a:rPr lang="en-US" sz="1200" smtClean="0">
                          <a:latin typeface="Times New Roman" panose="02020603050405020304" pitchFamily="18" charset="0"/>
                          <a:cs typeface="Times New Roman" panose="02020603050405020304" pitchFamily="18" charset="0"/>
                        </a:rPr>
                        <m:t>(2</m:t>
                      </m:r>
                      <m:r>
                        <m:rPr>
                          <m:nor/>
                        </m:rPr>
                        <a:rPr lang="en-US" sz="1200" smtClean="0">
                          <a:latin typeface="Times New Roman" panose="02020603050405020304" pitchFamily="18" charset="0"/>
                          <a:cs typeface="Times New Roman" panose="02020603050405020304" pitchFamily="18" charset="0"/>
                        </a:rPr>
                        <m:t>w</m:t>
                      </m:r>
                      <m:r>
                        <m:rPr>
                          <m:nor/>
                        </m:rPr>
                        <a:rPr lang="en-US" sz="1200" smtClean="0">
                          <a:latin typeface="Times New Roman" panose="02020603050405020304" pitchFamily="18" charset="0"/>
                          <a:cs typeface="Times New Roman" panose="02020603050405020304" pitchFamily="18" charset="0"/>
                        </a:rPr>
                        <m:t> ∗ </m:t>
                      </m:r>
                      <m:r>
                        <m:rPr>
                          <m:nor/>
                        </m:rPr>
                        <a:rPr lang="en-US" sz="1200" smtClean="0">
                          <a:latin typeface="Times New Roman" panose="02020603050405020304" pitchFamily="18" charset="0"/>
                          <a:cs typeface="Times New Roman" panose="02020603050405020304" pitchFamily="18" charset="0"/>
                        </a:rPr>
                        <m:t>t</m:t>
                      </m:r>
                      <m:r>
                        <m:rPr>
                          <m:nor/>
                        </m:rPr>
                        <a:rPr lang="en-US" sz="1200" smtClean="0">
                          <a:latin typeface="Times New Roman" panose="02020603050405020304" pitchFamily="18" charset="0"/>
                          <a:cs typeface="Times New Roman" panose="02020603050405020304" pitchFamily="18" charset="0"/>
                        </a:rPr>
                        <m:t>)</m:t>
                      </m:r>
                      <m:r>
                        <a:rPr lang="en-US" sz="1200" b="0" i="1" smtClean="0">
                          <a:latin typeface="Cambria Math" panose="02040503050406030204" pitchFamily="18" charset="0"/>
                          <a:cs typeface="Times New Roman" panose="02020603050405020304" pitchFamily="18" charset="0"/>
                        </a:rPr>
                        <m:t>−…</m:t>
                      </m:r>
                    </m:oMath>
                  </m:oMathPara>
                </a14:m>
                <a:endParaRPr lang="en-US" sz="1200" dirty="0">
                  <a:latin typeface="Times New Roman" panose="02020603050405020304" pitchFamily="18" charset="0"/>
                  <a:cs typeface="Times New Roman" panose="02020603050405020304" pitchFamily="18" charset="0"/>
                </a:endParaRPr>
              </a:p>
              <a:p>
                <a:endParaRPr lang="en-US" sz="1200" dirty="0"/>
              </a:p>
            </p:txBody>
          </p:sp>
        </mc:Choice>
        <mc:Fallback xmlns="">
          <p:sp>
            <p:nvSpPr>
              <p:cNvPr id="8" name="TextBox 7">
                <a:extLst>
                  <a:ext uri="{FF2B5EF4-FFF2-40B4-BE49-F238E27FC236}">
                    <a16:creationId xmlns:a16="http://schemas.microsoft.com/office/drawing/2014/main" id="{327D7D9A-6BBC-4C4D-A081-CC91165DAB39}"/>
                  </a:ext>
                </a:extLst>
              </p:cNvPr>
              <p:cNvSpPr txBox="1">
                <a:spLocks noRot="1" noChangeAspect="1" noMove="1" noResize="1" noEditPoints="1" noAdjustHandles="1" noChangeArrowheads="1" noChangeShapeType="1" noTextEdit="1"/>
              </p:cNvSpPr>
              <p:nvPr/>
            </p:nvSpPr>
            <p:spPr>
              <a:xfrm>
                <a:off x="374155" y="4182025"/>
                <a:ext cx="5819254" cy="4616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9297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E873-FEE3-8041-BE35-0FBCC2CE103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3</a:t>
            </a:r>
          </a:p>
        </p:txBody>
      </p:sp>
      <p:sp>
        <p:nvSpPr>
          <p:cNvPr id="3" name="Content Placeholder 2">
            <a:extLst>
              <a:ext uri="{FF2B5EF4-FFF2-40B4-BE49-F238E27FC236}">
                <a16:creationId xmlns:a16="http://schemas.microsoft.com/office/drawing/2014/main" id="{A388F9C9-5D61-0642-8C3E-EDEB2CDB36C8}"/>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This problem asks us to pass a square wave thought a low pass filter to see how the output is varied or distorted compared to the input. </a:t>
            </a:r>
          </a:p>
          <a:p>
            <a:pPr marL="0" indent="0">
              <a:buNone/>
            </a:pPr>
            <a:endParaRPr lang="en-US" sz="1600" dirty="0"/>
          </a:p>
          <a:p>
            <a:pPr marL="0" indent="0">
              <a:buNone/>
            </a:pPr>
            <a:r>
              <a:rPr lang="en-US" sz="1600" dirty="0">
                <a:latin typeface="Times New Roman" panose="02020603050405020304" pitchFamily="18" charset="0"/>
                <a:cs typeface="Times New Roman" panose="02020603050405020304" pitchFamily="18" charset="0"/>
              </a:rPr>
              <a:t>Approach:: </a:t>
            </a:r>
          </a:p>
          <a:p>
            <a:r>
              <a:rPr lang="en-US" sz="1600" dirty="0">
                <a:latin typeface="Times New Roman" panose="02020603050405020304" pitchFamily="18" charset="0"/>
                <a:cs typeface="Times New Roman" panose="02020603050405020304" pitchFamily="18" charset="0"/>
              </a:rPr>
              <a:t>Take the Fourier series of the square wave input. </a:t>
            </a:r>
          </a:p>
          <a:p>
            <a:r>
              <a:rPr lang="en-US" sz="1600" dirty="0">
                <a:latin typeface="Times New Roman" panose="02020603050405020304" pitchFamily="18" charset="0"/>
                <a:cs typeface="Times New Roman" panose="02020603050405020304" pitchFamily="18" charset="0"/>
              </a:rPr>
              <a:t>Pass the explanation though the lowpass filter </a:t>
            </a:r>
          </a:p>
          <a:p>
            <a:r>
              <a:rPr lang="en-US" sz="1600" dirty="0">
                <a:latin typeface="Times New Roman" panose="02020603050405020304" pitchFamily="18" charset="0"/>
                <a:cs typeface="Times New Roman" panose="02020603050405020304" pitchFamily="18" charset="0"/>
              </a:rPr>
              <a:t>Analyze the convolved output (Final Page in Problem 3 after all plots)</a:t>
            </a:r>
          </a:p>
          <a:p>
            <a:pPr marL="0" indent="0">
              <a:buNone/>
            </a:pPr>
            <a:endParaRPr lang="en-US" sz="1600" dirty="0"/>
          </a:p>
        </p:txBody>
      </p:sp>
    </p:spTree>
    <p:extLst>
      <p:ext uri="{BB962C8B-B14F-4D97-AF65-F5344CB8AC3E}">
        <p14:creationId xmlns:p14="http://schemas.microsoft.com/office/powerpoint/2010/main" val="17658445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1324</TotalTime>
  <Words>2606</Words>
  <Application>Microsoft Macintosh PowerPoint</Application>
  <PresentationFormat>On-screen Show (4:3)</PresentationFormat>
  <Paragraphs>85</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Times New Roman</vt:lpstr>
      <vt:lpstr>Office Theme</vt:lpstr>
      <vt:lpstr>PowerPoint Presentation</vt:lpstr>
      <vt:lpstr>Problem 1:: </vt:lpstr>
      <vt:lpstr>PowerPoint Presentation</vt:lpstr>
      <vt:lpstr>Problem 2 </vt:lpstr>
      <vt:lpstr>n = 3</vt:lpstr>
      <vt:lpstr>n = 5</vt:lpstr>
      <vt:lpstr>n = 3; w = 2 * pi</vt:lpstr>
      <vt:lpstr>n =200</vt:lpstr>
      <vt:lpstr>Problem 3</vt:lpstr>
      <vt:lpstr>Fourier Transforms of filter</vt:lpstr>
      <vt:lpstr>PowerPoint Presentation</vt:lpstr>
      <vt:lpstr>PowerPoint Presentation</vt:lpstr>
      <vt:lpstr>Problem 4</vt:lpstr>
      <vt:lpstr>Gaussian a = 100</vt:lpstr>
      <vt:lpstr>PowerPoint Presentation</vt:lpstr>
      <vt:lpstr>Problem 5</vt:lpstr>
      <vt:lpstr>Case 1: Nyquist Frequency &gt;&gt; Signal Frequency</vt:lpstr>
      <vt:lpstr>Case 2: Nyquist Frequency &gt; Signal Frequency</vt:lpstr>
      <vt:lpstr>Case 3: Nyquist Frequency = Signal Frequency</vt:lpstr>
      <vt:lpstr>Case 4: Nyquist Frequency &lt; Signal Frequency</vt:lpstr>
      <vt:lpstr>Case 5: Nyquist Frequency = 0.5 * Signal Frequency</vt:lpstr>
      <vt:lpstr>Case 6: Nyquist Frequency &lt; 0.5 * Signal Frequency</vt:lpstr>
      <vt:lpstr>Problem 6</vt:lpstr>
      <vt:lpstr>Process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1:: </dc:title>
  <dc:creator>Vishnu Samardh Banna</dc:creator>
  <cp:lastModifiedBy>Vishnu Samardh Banna</cp:lastModifiedBy>
  <cp:revision>184</cp:revision>
  <dcterms:created xsi:type="dcterms:W3CDTF">2020-04-26T19:32:09Z</dcterms:created>
  <dcterms:modified xsi:type="dcterms:W3CDTF">2020-04-28T00:45:28Z</dcterms:modified>
</cp:coreProperties>
</file>